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2"/>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6" r:id="rId41"/>
    <p:sldId id="297" r:id="rId42"/>
    <p:sldId id="298" r:id="rId43"/>
    <p:sldId id="299" r:id="rId44"/>
    <p:sldId id="300" r:id="rId45"/>
    <p:sldId id="301" r:id="rId46"/>
    <p:sldId id="302" r:id="rId47"/>
    <p:sldId id="326" r:id="rId48"/>
    <p:sldId id="327" r:id="rId49"/>
    <p:sldId id="320" r:id="rId50"/>
    <p:sldId id="325" r:id="rId51"/>
  </p:sldIdLst>
  <p:sldSz cx="9144000" cy="5143500" type="screen16x9"/>
  <p:notesSz cx="6858000" cy="9144000"/>
  <p:embeddedFontLst>
    <p:embeddedFont>
      <p:font typeface="Anton" pitchFamily="2" charset="0"/>
      <p:regular r:id="rId53"/>
    </p:embeddedFont>
    <p:embeddedFont>
      <p:font typeface="Calibri" panose="020F0502020204030204" pitchFamily="34" charset="0"/>
      <p:regular r:id="rId54"/>
      <p:bold r:id="rId55"/>
      <p:italic r:id="rId56"/>
      <p:boldItalic r:id="rId57"/>
    </p:embeddedFont>
    <p:embeddedFont>
      <p:font typeface="Didact Gothic" panose="00000500000000000000" pitchFamily="2" charset="0"/>
      <p:regular r:id="rId58"/>
    </p:embeddedFont>
    <p:embeddedFont>
      <p:font typeface="Helvetica Neue" panose="020B0604020202020204" charset="0"/>
      <p:regular r:id="rId59"/>
      <p:bold r:id="rId60"/>
      <p:italic r:id="rId61"/>
      <p:boldItalic r:id="rId62"/>
    </p:embeddedFont>
    <p:embeddedFont>
      <p:font typeface="Helvetica Neue Light" panose="020B0604020202020204" charset="0"/>
      <p:regular r:id="rId63"/>
      <p:bold r:id="rId64"/>
      <p:italic r:id="rId65"/>
      <p:boldItalic r:id="rId66"/>
    </p:embeddedFont>
    <p:embeddedFont>
      <p:font typeface="Lato" panose="020F0502020204030203" pitchFamily="34" charset="0"/>
      <p:regular r:id="rId67"/>
      <p:bold r:id="rId68"/>
      <p:italic r:id="rId69"/>
      <p:boldItalic r:id="rId70"/>
    </p:embeddedFont>
    <p:embeddedFont>
      <p:font typeface="Lato Light" panose="020F0502020204030203" pitchFamily="34" charset="0"/>
      <p:regular r:id="rId71"/>
      <p:bold r:id="rId72"/>
      <p:italic r:id="rId73"/>
      <p:boldItalic r:id="rId74"/>
    </p:embeddedFont>
    <p:embeddedFont>
      <p:font typeface="Nixie One" panose="020B060402020202020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9T02:47:06.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3240 1282,'-1505'0,"1971"14,610-12,274 4,-1314-5,82 1,235 34,-334-29,-39-3,-443 3,264-10,0 3,-341-5,5-33,513 36,12 1,0 0,0 0,0-1,0-1,-19-6,29 9,0 0,0 0,0 0,0 0,1 0,-1-1,0 1,0 0,0 0,0 0,1 0,-1 0,0 0,0 0,0 0,0 0,0 0,1 0,-1 0,0-1,0 1,0 0,0 0,0 0,0 0,0 0,0 0,0-1,1 1,-1 0,0 0,0 0,0 0,0 0,0-1,0 1,0 0,0 0,0 0,0 0,0-1,0 1,0 0,0 0,0 0,0 0,0-1,-1 1,1 0,0 0,0 0,0 0,0 0,0-1,0 1,0 0,0 0,0 0,-1 0,1 0,0 0,21-5,1 2,0 1,0 0,-1 2,25 2,14-1,-7-1,1231 2,-1271-1,16-1,45 6,-167 3,-1445-4,855-8,-501 3,1124 1,54 0,8 1,18 5,39 5,394 33,9-30,-115-6,-243-5,26-1,-2 6,142 27,-249-29,-21-7,1 0,-1 0,0 0,0 0,0 0,0 0,0 0,0 0,1 0,-1 0,0 0,0 1,0-1,0 0,0 0,0 0,0 0,0 0,0 0,1 0,-1 0,0 0,0 0,0 1,0-1,0 0,0 0,0 0,0 0,0 0,0 0,0 0,0 1,0-1,0 0,0 0,0 0,0 0,0 0,0 0,0 0,0 1,0-1,0 0,0 0,0 0,0 0,0 0,0 0,0 0,0 1,0-1,0 0,-1 0,1 0,0 0,0 0,0 0,0 0,0 0,-36 7,-461 2,318-11,-1665 0,1960 20,799 50,3-59,-873-10,-97 0,-205 0,-608-10,6-53,786 55,0 1,-110-27,160 25,23 10,0-1,0 1,0 0,0 0,0-1,0 1,0 0,1-1,-1 1,0 0,0 0,0-1,0 1,0 0,1 0,-1-1,0 1,0 0,1 0,-1 0,0 0,0-1,0 1,1 0,-1 0,0 0,1 0,-1 0,0 0,0 0,1-1,-1 1,0 0,1 0,-1 0,0 0,1 0,-1 1,53-7,719 3,-427 6,33-1,470-4,-814 0,-30 1,-6-1,-51-3,-1115-6,725 14,387-3,-774-12,808 11,-7 1,0-2,-31-7,59 7,10-1,23-1,355-3,-89 5,281-14,1326-20,-1430 35,-437-3,-84-1,-505-6,-27 0,541 9,-776-70,724 52,67 9,18 1,5 8,1 0,0 0,0 1,0-1,0 1,0 0,1 0,-1-1,0 2,1-1,-1 0,0 0,5 0,49-11,1 3,0 2,107 1,-87 5,1116-3,-1158 4,-3 0,-27-1,-7 0,-52-6,-682-33,365 26,-1318-137,1649 146,-12-1,1-3,-65-19,93 17,23 11,0 0,0 0,0 0,0-1,-1 1,1 0,0 0,0 0,0 0,0-1,0 1,0 0,0 0,0 0,0 0,-1-1,1 1,0 0,0 0,0 0,0-1,0 1,0 0,0 0,0 0,0-1,1 1,-1 0,0 0,0 0,0 0,0-1,0 1,0 0,0 0,0 0,0 0,0-1,1 1,-1 0,0 0,0 0,0 0,0 0,1 0,-1 0,0-1,0 1,0 0,1 0,42-9,496-3,-350 14,1533 3,-2021-5,-432-3,7-37,647 30,75 10,0-1,-1 1,1-1,0 1,-1-1,1 0,0 0,0 0,0 0,-4-3,9-3,15-1,31-3,1 1,0 3,94-2,-90 7,813-15,-134 7,-700 8,-59 0,-336 2,-180-5,368-4,-187-34,352 41,-37-8,44 10,1 0,-1-1,1 1,-1 0,1-1,-1 0,1 1,-1-1,1 0,0 0,-1 0,1 0,0 0,0 0,0 0,0 0,0-1,0 1,0 0,0-1,0-1,1 2,0 0,0 0,1 0,-1 0,0 0,1 0,-1 0,1 0,0 0,-1 0,1 0,0 0,-1 0,1 0,0 1,0-1,0 0,0 1,0-1,0 0,0 1,0-1,0 1,0-1,0 1,0 0,2-1,36-10,-37 11,74-12,1 3,146 3,-153 6,767 2,-818-3,-43-3,5 2,-1253-222,677 111,568 109,-51-15,77 17,10 0,18-1,754 3,-365 4,-767-3,-307-3,604-2,38 1,29-1,361-5,-229 10,1232-47,-236 1,-888 43,267-10,-492 9,-35 2,-55-1,-2042 1,1166 2,1187-1,752 10,-4 72,-455 17,-465-76,-75-23,-1 0,1 1,-1-1,1 1,0 0,-1-1,1 1,-1 0,0 0,1 0,-1 0,0 0,0 0,1 1,-1-1,0 0,1 3,-2-3,-1 0,1 0,-1 1,1-1,-1 0,0 0,0-1,1 1,-1 0,0 0,0 0,0 0,0-1,0 1,0 0,0-1,0 1,0-1,0 1,0-1,-1 0,1 1,0-1,0 0,-2 0,-52 15,-1-3,-101 9,40-7,-943 149,946-141,113-22,-44 15,44-15,1 0,0 1,-1-1,1 0,0 0,0 0,-1 0,1 1,0-1,0 0,0 0,-1 1,1-1,0 0,0 0,0 1,0-1,-1 0,1 0,0 1,0-1,0 0,0 1,0-1,0 0,0 1,0-1,0 0,0 0,0 1,0-1,0 0,0 1,0-1,0 0,0 1,1-1,-1 1,22 12,38 5,1-2,1-2,119 9,-101-14,356 37,450 68,-797-92,-67-9,-22-12,0-1,0 0,0 0,1 1,-1-1,0 0,0 1,0-1,0 0,0 1,0-1,0 0,0 1,0-1,0 0,0 1,0-1,0 0,0 1,0-1,-1 0,1 1,0-1,0 0,0 0,0 1,-1-1,1 0,0 0,0 1,0-1,-1 0,1 0,0 1,0-1,-1 0,-4 3,0-1,0 0,-1 0,1 0,-1 0,-6 0,-69 12,0-4,-111-1,51-4,-564 46,2 46,609-76,92-20,0-1,0 1,0-1,0 1,0 0,0 0,0 0,0 0,0 0,0 0,1 0,-1 0,0 1,1-1,0 1,-3 2,4-3,0-1,0 1,0 0,0 0,0-1,0 1,1 0,-1 0,0-1,0 1,0 0,1 0,-1-1,0 1,1 0,-1-1,1 1,-1-1,1 1,-1 0,1-1,-1 1,1-1,0 1,-1-1,1 0,0 1,0 0,10 4,0 1,0-2,23 8,296 61,-27-7,-301-66,10 3,-1 1,0-1,0 2,15 7,-23-10,-1 0,1 0,-1 0,1 0,-1 0,0 0,0 1,0-1,0 1,0 0,0-1,-1 1,0 0,1 0,-1 0,0 0,0 0,0 0,-1 1,1 3,1 16,1 0,1 0,1-1,1 1,2-1,9 22,-12-33,1-1,1 1,0-1,0 0,1 0,0-1,1 0,0-1,0 0,1 0,0-1,0 0,15 7,16 5,1-2,85 24,92 5,-187-40,-26-5,0 0,-1 1,1-1,0 1,-1 0,9 6,-13-8,-1 0,0 0,1 0,-1 1,0-1,1 0,-1 0,0 1,1-1,-1 0,0 1,0-1,1 0,-1 1,0-1,0 0,0 1,0-1,1 1,-1-1,0 0,0 1,0-1,0 1,0-1,0 0,0 1,0-1,0 1,0-1,0 1,-1-1,1 0,0 1,-1 1,-1-1,1 1,-1-1,0 0,1 0,-1 0,0 0,0 0,1 0,-1 0,0 0,-3 0,-41 12,-1-2,-1-2,-67 3,2 1,86-8,32-3,47-6,1028-50,-820 47,-200 4,-48 0,-16-1,-27-4,-144-21,-226-9,158 19,154 11,-197-23,215 20,-130-36,164 30,37 16,-1 1,0-1,0 1,1-1,-1 0,0 1,1-1,-1 0,1 1,-1-1,1 0,-1 1,1-1,0 0,-1 0,1 0,0 0,0 1,-1-1,1 0,0 0,0-1,2-1,-1 0,1 1,0 0,0-1,0 1,0 0,0 0,0 0,1 0,-1 0,1 1,-1-1,1 1,0-1,-1 1,1 0,0 0,6-1,97-30,208-35,-178 42,-87 15,603-108,-436 88,227-1,-417 31,-36 1,-49 1,-1142-7,1174 3,-18 0,-80-13,123 14,0 1,1 0,-1-1,0 1,0-1,0 1,1-1,-1 0,0 0,1 0,-1 0,0 0,-1-2,2 2,1 1,0-1,0 1,0 0,0-1,0 1,0-1,0 1,0-1,0 1,0-1,0 1,0 0,1-1,-1 1,0-1,0 1,0 0,0-1,1 1,-1-1,0 1,1 0,-1-1,0 1,0 0,1 0,-1-1,0 1,1 0,-1 0,1-1,0 1,49-21,513-100,-234 58,-317 61,28-7,-38 8,-1 1,1 0,-1-1,0 1,1-1,-1 1,0-1,0 0,0 0,1 1,-1-1,0 0,0 0,0 0,0 0,0 0,0 0,-1 0,2-3,-2 4,0-1,0 0,-1 1,1-1,0 1,0-1,-1 0,1 1,-1-1,1 1,0-1,-1 1,1-1,-1 1,1 0,-1-1,0 1,1-1,-1 1,1 0,-1 0,0-1,1 1,-1 0,1 0,-1 0,0 0,1 0,-2 0,-28-7,-1 2,1 2,-1 0,-45 3,18 0,-108 1,-122-5,287 4,0 0,0 1,0-1,0 0,0 0,0 0,1 0,-1 0,0 0,0 0,0 0,0 0,0-1,1 1,-1 0,0-1,0 1,0 0,1-1,-1 1,0-1,0 1,1-1,-1 1,0-1,1 0,-1 1,0-2,28-12,381-83,-285 72,72-13,149-34,-286 54,-49 11,-13 2,-8 1,0 1,-1 1,1 0,-1 1,1 1,-20 0,-2 0,-108-2,-214-8,269 3,1-3,-87-23,165 31,-41-12,47 14,0-1,0 0,1 0,-1 1,0-1,0 0,1 0,-1-1,1 1,-1 0,1 0,-1-1,1 1,0-1,0 1,0-1,-1 0,0-2,2 3,0 0,0 0,0-1,1 1,-1 0,0 0,0 0,1 0,-1 0,0 0,1 1,-1-1,1 0,0 0,-1 0,1 0,0 0,-1 1,1-1,0 0,0 1,0-1,-1 0,1 1,0-1,2 0,31-14,-29 12,77-23,0 4,1 3,125-13,-130 21,-43 4,-26 3,-21 0,-88-3,-119 7,19 2,161-6,26-3,13 7,0 0,0-1,0 1,0-1,0 1,0 0,0-1,0 1,0-1,0 1,1-1,-1 1,0 0,0-1,0 1,1 0,-1-1,0 1,0 0,1-1,-1 1,0 0,1-1,-1 1,0 0,1 0,-1 0,0-1,1 1,-1 0,1 0,-1 0,1 0,26-12,0 2,0 1,1 1,0 1,0 1,33-1,3-3,473-93,-499 101,-30 9,-15 12,-12 7,0 2,0 0,2 1,-22 50,31-54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200" b="1">
                <a:solidFill>
                  <a:schemeClr val="dk1"/>
                </a:solidFill>
              </a:rPr>
              <a:t>“Para pensar”</a:t>
            </a:r>
            <a:endParaRPr sz="1200" b="1">
              <a:solidFill>
                <a:schemeClr val="dk1"/>
              </a:solidFill>
            </a:endParaRPr>
          </a:p>
          <a:p>
            <a:pPr marL="0" lvl="0" indent="0" algn="l" rtl="0">
              <a:spcBef>
                <a:spcPts val="0"/>
              </a:spcBef>
              <a:spcAft>
                <a:spcPts val="0"/>
              </a:spcAft>
              <a:buNone/>
            </a:pPr>
            <a:r>
              <a:rPr lang="es-419" sz="1200">
                <a:solidFill>
                  <a:schemeClr val="dk1"/>
                </a:solidFill>
              </a:rPr>
              <a:t>¿Cómo crear encuestas de zoom? Disponible en </a:t>
            </a:r>
            <a:r>
              <a:rPr lang="es-419" sz="1200" u="sng">
                <a:solidFill>
                  <a:schemeClr val="accent5"/>
                </a:solidFill>
                <a:hlinkClick r:id="rId3">
                  <a:extLst>
                    <a:ext uri="{A12FA001-AC4F-418D-AE19-62706E023703}">
                      <ahyp:hlinkClr xmlns:ahyp="http://schemas.microsoft.com/office/drawing/2018/hyperlinkcolor" val="tx"/>
                    </a:ext>
                  </a:extLst>
                </a:hlinkClick>
              </a:rPr>
              <a:t>este video.</a:t>
            </a:r>
            <a:endParaRPr sz="1300" b="1">
              <a:solidFill>
                <a:schemeClr val="dk1"/>
              </a:solidFill>
            </a:endParaRPr>
          </a:p>
          <a:p>
            <a:pPr marL="0" lvl="0" indent="0" algn="l" rtl="0">
              <a:lnSpc>
                <a:spcPct val="115000"/>
              </a:lnSpc>
              <a:spcBef>
                <a:spcPts val="0"/>
              </a:spcBef>
              <a:spcAft>
                <a:spcPts val="0"/>
              </a:spcAft>
              <a:buNone/>
            </a:pPr>
            <a:r>
              <a:rPr lang="es-419" sz="1200">
                <a:solidFill>
                  <a:schemeClr val="dk1"/>
                </a:solidFill>
              </a:rPr>
              <a:t>El docente generará </a:t>
            </a:r>
            <a:r>
              <a:rPr lang="es-419" sz="1200" u="sng">
                <a:solidFill>
                  <a:schemeClr val="dk1"/>
                </a:solidFill>
              </a:rPr>
              <a:t>una encuesta de zoom</a:t>
            </a:r>
            <a:r>
              <a:rPr lang="es-419" sz="1200">
                <a:solidFill>
                  <a:schemeClr val="dk1"/>
                </a:solidFill>
              </a:rPr>
              <a:t> para que los estudiantes respondan. Esto es una actividad de comprobación.</a:t>
            </a:r>
            <a:endParaRPr sz="1200">
              <a:solidFill>
                <a:schemeClr val="dk1"/>
              </a:solidFill>
            </a:endParaRPr>
          </a:p>
          <a:p>
            <a:pPr marL="0" lvl="0" indent="0" algn="l" rtl="0">
              <a:spcBef>
                <a:spcPts val="0"/>
              </a:spcBef>
              <a:spcAft>
                <a:spcPts val="0"/>
              </a:spcAft>
              <a:buNone/>
            </a:pPr>
            <a:r>
              <a:rPr lang="es-419" sz="1200">
                <a:solidFill>
                  <a:schemeClr val="dk1"/>
                </a:solidFill>
              </a:rPr>
              <a:t>Sugerimos:</a:t>
            </a:r>
            <a:endParaRPr sz="1200">
              <a:solidFill>
                <a:schemeClr val="dk1"/>
              </a:solidFill>
            </a:endParaRPr>
          </a:p>
          <a:p>
            <a:pPr marL="457200" lvl="0" indent="-304800" algn="l" rtl="0">
              <a:spcBef>
                <a:spcPts val="0"/>
              </a:spcBef>
              <a:spcAft>
                <a:spcPts val="0"/>
              </a:spcAft>
              <a:buClr>
                <a:schemeClr val="dk1"/>
              </a:buClr>
              <a:buSzPts val="1200"/>
              <a:buChar char="-"/>
            </a:pPr>
            <a:r>
              <a:rPr lang="es-419" sz="1200">
                <a:solidFill>
                  <a:schemeClr val="dk1"/>
                </a:solidFill>
              </a:rPr>
              <a:t>Utilizarlo antes del break para que los estudiantes puedan votar en la encuesta antes de ir al mismo.</a:t>
            </a:r>
            <a:endParaRPr sz="1200">
              <a:solidFill>
                <a:schemeClr val="dk1"/>
              </a:solidFill>
            </a:endParaRPr>
          </a:p>
          <a:p>
            <a:pPr marL="457200" lvl="0" indent="-304800" algn="l" rtl="0">
              <a:spcBef>
                <a:spcPts val="0"/>
              </a:spcBef>
              <a:spcAft>
                <a:spcPts val="0"/>
              </a:spcAft>
              <a:buClr>
                <a:schemeClr val="dk1"/>
              </a:buClr>
              <a:buSzPts val="1200"/>
              <a:buChar char="-"/>
            </a:pPr>
            <a:r>
              <a:rPr lang="es-419" sz="1200">
                <a:solidFill>
                  <a:schemeClr val="dk1"/>
                </a:solidFill>
              </a:rPr>
              <a:t>Al regresar, mostrar los resultados a los estudiantes.</a:t>
            </a:r>
            <a:endParaRPr sz="1200">
              <a:solidFill>
                <a:schemeClr val="dk1"/>
              </a:solidFill>
            </a:endParaRPr>
          </a:p>
          <a:p>
            <a:pPr marL="457200" lvl="0" indent="-304800" algn="l" rtl="0">
              <a:spcBef>
                <a:spcPts val="0"/>
              </a:spcBef>
              <a:spcAft>
                <a:spcPts val="0"/>
              </a:spcAft>
              <a:buClr>
                <a:schemeClr val="dk1"/>
              </a:buClr>
              <a:buSzPts val="1200"/>
              <a:buChar char="-"/>
            </a:pPr>
            <a:r>
              <a:rPr lang="es-419" sz="1200">
                <a:solidFill>
                  <a:schemeClr val="dk1"/>
                </a:solidFill>
              </a:rPr>
              <a:t>Si hay buena respuesta de este recurso, se recomienda utilizarlo de forma orgánica en más instancias de la clase.</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solidFill>
                  <a:schemeClr val="dk1"/>
                </a:solidFill>
              </a:rPr>
              <a:t>Usar para slides de sólo texto con citas.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t>Es el proceso de escribir instrucciones para la computadora, en el formato y sintaxis que el lenguaje de programación requiere, a fin de que se realice determinada acción. Es escribir la solución a un problema que es factible de ser resuelto por una computadora. La computadora resuelve el problema, no nosotros.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s-419"/>
              <a:t>Programar es comunicar, porque al escribir una solución debo tener en cuenta que otra persona que también programa debe poder interpretarla y modificarla.</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rPr>
              <a:t>Leer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rPr>
              <a:t>Leer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Leer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Leer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solidFill>
                  <a:schemeClr val="dk1"/>
                </a:solidFill>
              </a:rPr>
              <a:t>Usar para los subtemas de un módulo.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t>Si bien pareciera que al desarrollar sólo el frontend de un sitio el mismo ya está completo, por ejemplo no entenderíamos si realmente se concretó el pago de un producto, tampoco si terminó generando una orden para determinada cosa. Todo eso lo resuelve el backend.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sz="1200" b="1">
                <a:solidFill>
                  <a:schemeClr val="dk1"/>
                </a:solidFill>
              </a:rPr>
              <a:t>“Para pensar”</a:t>
            </a:r>
            <a:endParaRPr sz="12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s-419" sz="1200">
                <a:solidFill>
                  <a:schemeClr val="dk1"/>
                </a:solidFill>
              </a:rPr>
              <a:t>¿Cómo crear encuestas de zoom? Disponible en </a:t>
            </a:r>
            <a:r>
              <a:rPr lang="es-419" sz="1200" u="sng">
                <a:solidFill>
                  <a:schemeClr val="accent5"/>
                </a:solidFill>
                <a:hlinkClick r:id="rId3">
                  <a:extLst>
                    <a:ext uri="{A12FA001-AC4F-418D-AE19-62706E023703}">
                      <ahyp:hlinkClr xmlns:ahyp="http://schemas.microsoft.com/office/drawing/2018/hyperlinkcolor" val="tx"/>
                    </a:ext>
                  </a:extLst>
                </a:hlinkClick>
              </a:rPr>
              <a:t>este video.</a:t>
            </a:r>
            <a:endParaRPr sz="13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419" sz="1200">
                <a:solidFill>
                  <a:schemeClr val="dk1"/>
                </a:solidFill>
              </a:rPr>
              <a:t>El docente generará </a:t>
            </a:r>
            <a:r>
              <a:rPr lang="es-419" sz="1200" u="sng">
                <a:solidFill>
                  <a:schemeClr val="dk1"/>
                </a:solidFill>
              </a:rPr>
              <a:t>una encuesta de zoom</a:t>
            </a:r>
            <a:r>
              <a:rPr lang="es-419" sz="1200">
                <a:solidFill>
                  <a:schemeClr val="dk1"/>
                </a:solidFill>
              </a:rPr>
              <a:t> para que los estudiantes respondan. Esto es una actividad de comprobación.</a:t>
            </a:r>
            <a:endParaRPr sz="1200">
              <a:solidFill>
                <a:schemeClr val="dk1"/>
              </a:solidFill>
            </a:endParaRPr>
          </a:p>
          <a:p>
            <a:pPr marL="0" lvl="0" indent="0" algn="l" rtl="0">
              <a:lnSpc>
                <a:spcPct val="100000"/>
              </a:lnSpc>
              <a:spcBef>
                <a:spcPts val="0"/>
              </a:spcBef>
              <a:spcAft>
                <a:spcPts val="0"/>
              </a:spcAft>
              <a:buSzPts val="1100"/>
              <a:buNone/>
            </a:pPr>
            <a:r>
              <a:rPr lang="es-419" sz="1200">
                <a:solidFill>
                  <a:schemeClr val="dk1"/>
                </a:solidFill>
              </a:rPr>
              <a:t>Sugerimos: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s-419" sz="1200">
                <a:solidFill>
                  <a:schemeClr val="dk1"/>
                </a:solidFill>
              </a:rPr>
              <a:t>Utilizarlo antes del break para que los estudiantes puedan votar en la encuesta antes de ir al mismo.</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s-419" sz="1200">
                <a:solidFill>
                  <a:schemeClr val="dk1"/>
                </a:solidFill>
              </a:rPr>
              <a:t>Al regresar, mostrar los resultados a los estudiantes.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s-419" sz="1200">
                <a:solidFill>
                  <a:schemeClr val="dk1"/>
                </a:solidFill>
              </a:rPr>
              <a:t>Si hay buena respuesta de este recurso, se recomienda utilizarlo de forma orgánica en más instancias de la clase.</a:t>
            </a:r>
            <a:endParaRPr sz="12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1625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51971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480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C</a:t>
            </a:r>
            <a:endParaRPr sz="1000">
              <a:solidFill>
                <a:srgbClr val="111111"/>
              </a:solidFill>
              <a:highlight>
                <a:schemeClr val="lt1"/>
              </a:highlight>
              <a:latin typeface="Helvetica Neue"/>
              <a:ea typeface="Helvetica Neue"/>
              <a:cs typeface="Helvetica Neue"/>
              <a:sym typeface="Helvetica Neue"/>
            </a:endParaRPr>
          </a:p>
          <a:p>
            <a:pPr marL="457200" lvl="0" indent="-292100" algn="l" rtl="0">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Java</a:t>
            </a:r>
            <a:endParaRPr sz="1000">
              <a:solidFill>
                <a:srgbClr val="111111"/>
              </a:solidFill>
              <a:highlight>
                <a:schemeClr val="lt1"/>
              </a:highlight>
              <a:latin typeface="Helvetica Neue"/>
              <a:ea typeface="Helvetica Neue"/>
              <a:cs typeface="Helvetica Neue"/>
              <a:sym typeface="Helvetica Neue"/>
            </a:endParaRPr>
          </a:p>
          <a:p>
            <a:pPr marL="457200" lvl="0" indent="-292100" algn="l" rtl="0">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Python</a:t>
            </a:r>
            <a:endParaRPr sz="1000">
              <a:solidFill>
                <a:srgbClr val="111111"/>
              </a:solidFill>
              <a:highlight>
                <a:schemeClr val="lt1"/>
              </a:highlight>
              <a:latin typeface="Helvetica Neue"/>
              <a:ea typeface="Helvetica Neue"/>
              <a:cs typeface="Helvetica Neue"/>
              <a:sym typeface="Helvetica Neue"/>
            </a:endParaRPr>
          </a:p>
          <a:p>
            <a:pPr marL="457200" lvl="0" indent="-292100" algn="l" rtl="0">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C++</a:t>
            </a:r>
            <a:endParaRPr sz="1000">
              <a:solidFill>
                <a:srgbClr val="111111"/>
              </a:solidFill>
              <a:highlight>
                <a:schemeClr val="lt1"/>
              </a:highlight>
              <a:latin typeface="Helvetica Neue"/>
              <a:ea typeface="Helvetica Neue"/>
              <a:cs typeface="Helvetica Neue"/>
              <a:sym typeface="Helvetica Neue"/>
            </a:endParaRPr>
          </a:p>
          <a:p>
            <a:pPr marL="457200" lvl="0" indent="-292100" algn="l" rtl="0">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C#</a:t>
            </a:r>
            <a:endParaRPr sz="1000">
              <a:solidFill>
                <a:srgbClr val="111111"/>
              </a:solidFill>
              <a:highlight>
                <a:schemeClr val="lt1"/>
              </a:highlight>
              <a:latin typeface="Helvetica Neue"/>
              <a:ea typeface="Helvetica Neue"/>
              <a:cs typeface="Helvetica Neue"/>
              <a:sym typeface="Helvetica Neue"/>
            </a:endParaRPr>
          </a:p>
          <a:p>
            <a:pPr marL="457200" lvl="0" indent="-292100" algn="l" rtl="0">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Visual Basic</a:t>
            </a:r>
            <a:endParaRPr sz="1000">
              <a:solidFill>
                <a:srgbClr val="111111"/>
              </a:solidFill>
              <a:highlight>
                <a:schemeClr val="lt1"/>
              </a:highlight>
              <a:latin typeface="Helvetica Neue"/>
              <a:ea typeface="Helvetica Neue"/>
              <a:cs typeface="Helvetica Neue"/>
              <a:sym typeface="Helvetica Neue"/>
            </a:endParaRPr>
          </a:p>
          <a:p>
            <a:pPr marL="457200" lvl="0" indent="-292100" algn="l" rtl="0">
              <a:lnSpc>
                <a:spcPct val="100000"/>
              </a:lnSpc>
              <a:spcBef>
                <a:spcPts val="0"/>
              </a:spcBef>
              <a:spcAft>
                <a:spcPts val="0"/>
              </a:spcAft>
              <a:buClr>
                <a:srgbClr val="29DB80"/>
              </a:buClr>
              <a:buSzPts val="1000"/>
              <a:buFont typeface="Helvetica Neue"/>
              <a:buAutoNum type="arabicPeriod"/>
            </a:pPr>
            <a:r>
              <a:rPr lang="es-419" sz="1000">
                <a:solidFill>
                  <a:srgbClr val="111111"/>
                </a:solidFill>
                <a:highlight>
                  <a:schemeClr val="lt1"/>
                </a:highlight>
                <a:latin typeface="Helvetica Neue"/>
                <a:ea typeface="Helvetica Neue"/>
                <a:cs typeface="Helvetica Neue"/>
                <a:sym typeface="Helvetica Neue"/>
              </a:rPr>
              <a:t>JavaScript</a:t>
            </a:r>
            <a:endParaRPr sz="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600"/>
              </a:spcBef>
              <a:spcAft>
                <a:spcPts val="0"/>
              </a:spcAft>
              <a:buClr>
                <a:schemeClr val="dk1"/>
              </a:buClr>
              <a:buSzPts val="1400"/>
              <a:buChar char="○"/>
              <a:defRPr/>
            </a:lvl2pPr>
            <a:lvl3pPr marL="1371600" lvl="2" indent="-317500" algn="l">
              <a:lnSpc>
                <a:spcPct val="90000"/>
              </a:lnSpc>
              <a:spcBef>
                <a:spcPts val="1600"/>
              </a:spcBef>
              <a:spcAft>
                <a:spcPts val="0"/>
              </a:spcAft>
              <a:buClr>
                <a:schemeClr val="dk1"/>
              </a:buClr>
              <a:buSzPts val="1400"/>
              <a:buChar char="■"/>
              <a:defRPr/>
            </a:lvl3pPr>
            <a:lvl4pPr marL="1828800" lvl="3" indent="-317500" algn="l">
              <a:lnSpc>
                <a:spcPct val="90000"/>
              </a:lnSpc>
              <a:spcBef>
                <a:spcPts val="1600"/>
              </a:spcBef>
              <a:spcAft>
                <a:spcPts val="0"/>
              </a:spcAft>
              <a:buClr>
                <a:schemeClr val="dk1"/>
              </a:buClr>
              <a:buSzPts val="1400"/>
              <a:buChar char="●"/>
              <a:defRPr/>
            </a:lvl4pPr>
            <a:lvl5pPr marL="2286000" lvl="4" indent="-317500" algn="l">
              <a:lnSpc>
                <a:spcPct val="90000"/>
              </a:lnSpc>
              <a:spcBef>
                <a:spcPts val="1600"/>
              </a:spcBef>
              <a:spcAft>
                <a:spcPts val="0"/>
              </a:spcAft>
              <a:buClr>
                <a:schemeClr val="dk1"/>
              </a:buClr>
              <a:buSzPts val="1400"/>
              <a:buChar char="○"/>
              <a:defRPr/>
            </a:lvl5pPr>
            <a:lvl6pPr marL="2743200" lvl="5" indent="-317500" algn="l">
              <a:lnSpc>
                <a:spcPct val="90000"/>
              </a:lnSpc>
              <a:spcBef>
                <a:spcPts val="1600"/>
              </a:spcBef>
              <a:spcAft>
                <a:spcPts val="0"/>
              </a:spcAft>
              <a:buClr>
                <a:schemeClr val="dk1"/>
              </a:buClr>
              <a:buSzPts val="1400"/>
              <a:buChar char="■"/>
              <a:defRPr/>
            </a:lvl6pPr>
            <a:lvl7pPr marL="3200400" lvl="6" indent="-317500" algn="l">
              <a:lnSpc>
                <a:spcPct val="90000"/>
              </a:lnSpc>
              <a:spcBef>
                <a:spcPts val="1600"/>
              </a:spcBef>
              <a:spcAft>
                <a:spcPts val="0"/>
              </a:spcAft>
              <a:buClr>
                <a:schemeClr val="dk1"/>
              </a:buClr>
              <a:buSzPts val="1400"/>
              <a:buChar char="●"/>
              <a:defRPr/>
            </a:lvl7pPr>
            <a:lvl8pPr marL="3657600" lvl="7" indent="-317500" algn="l">
              <a:lnSpc>
                <a:spcPct val="90000"/>
              </a:lnSpc>
              <a:spcBef>
                <a:spcPts val="1600"/>
              </a:spcBef>
              <a:spcAft>
                <a:spcPts val="0"/>
              </a:spcAft>
              <a:buClr>
                <a:schemeClr val="dk1"/>
              </a:buClr>
              <a:buSzPts val="1400"/>
              <a:buChar char="○"/>
              <a:defRPr/>
            </a:lvl8pPr>
            <a:lvl9pPr marL="4114800" lvl="8" indent="-317500" algn="l">
              <a:lnSpc>
                <a:spcPct val="90000"/>
              </a:lnSpc>
              <a:spcBef>
                <a:spcPts val="1600"/>
              </a:spcBef>
              <a:spcAft>
                <a:spcPts val="1600"/>
              </a:spcAft>
              <a:buClr>
                <a:schemeClr val="dk1"/>
              </a:buClr>
              <a:buSzPts val="1400"/>
              <a:buChar char="■"/>
              <a:defRPr/>
            </a:lvl9pPr>
          </a:lstStyle>
          <a:p>
            <a:endParaRPr/>
          </a:p>
        </p:txBody>
      </p:sp>
      <p:sp>
        <p:nvSpPr>
          <p:cNvPr id="65" name="Google Shape;6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685800" y="2612044"/>
            <a:ext cx="5625000" cy="1159800"/>
          </a:xfrm>
          <a:prstGeom prst="rect">
            <a:avLst/>
          </a:prstGeom>
          <a:noFill/>
          <a:ln>
            <a:noFill/>
          </a:ln>
        </p:spPr>
        <p:txBody>
          <a:bodyPr spcFirstLastPara="1" wrap="square" lIns="91425" tIns="91425" rIns="91425" bIns="91425" anchor="b" anchorCtr="0">
            <a:noAutofit/>
          </a:bodyPr>
          <a:lstStyle>
            <a:lvl1pPr marR="0" lvl="0" algn="l">
              <a:lnSpc>
                <a:spcPct val="115000"/>
              </a:lnSpc>
              <a:spcBef>
                <a:spcPts val="0"/>
              </a:spcBef>
              <a:spcAft>
                <a:spcPts val="0"/>
              </a:spcAft>
              <a:buClr>
                <a:srgbClr val="222222"/>
              </a:buClr>
              <a:buSzPts val="4800"/>
              <a:buFont typeface="Nixie One"/>
              <a:buNone/>
              <a:defRPr sz="4800" b="0" i="0" u="none" strike="noStrike" cap="none">
                <a:solidFill>
                  <a:srgbClr val="222222"/>
                </a:solidFill>
                <a:highlight>
                  <a:srgbClr val="B0E0E6"/>
                </a:highlight>
                <a:latin typeface="Nixie One"/>
                <a:ea typeface="Nixie One"/>
                <a:cs typeface="Nixie One"/>
                <a:sym typeface="Nixie One"/>
              </a:defRPr>
            </a:lvl1pPr>
            <a:lvl2pPr marR="0" lvl="1" algn="l">
              <a:lnSpc>
                <a:spcPct val="115000"/>
              </a:lnSpc>
              <a:spcBef>
                <a:spcPts val="0"/>
              </a:spcBef>
              <a:spcAft>
                <a:spcPts val="0"/>
              </a:spcAft>
              <a:buClr>
                <a:srgbClr val="222222"/>
              </a:buClr>
              <a:buSzPts val="4800"/>
              <a:buFont typeface="Nixie One"/>
              <a:buNone/>
              <a:defRPr sz="4800" b="0" i="0" u="none" strike="noStrike" cap="none">
                <a:solidFill>
                  <a:srgbClr val="222222"/>
                </a:solidFill>
                <a:highlight>
                  <a:srgbClr val="B0E0E6"/>
                </a:highlight>
                <a:latin typeface="Nixie One"/>
                <a:ea typeface="Nixie One"/>
                <a:cs typeface="Nixie One"/>
                <a:sym typeface="Nixie One"/>
              </a:defRPr>
            </a:lvl2pPr>
            <a:lvl3pPr marR="0" lvl="2" algn="l">
              <a:lnSpc>
                <a:spcPct val="115000"/>
              </a:lnSpc>
              <a:spcBef>
                <a:spcPts val="0"/>
              </a:spcBef>
              <a:spcAft>
                <a:spcPts val="0"/>
              </a:spcAft>
              <a:buClr>
                <a:srgbClr val="222222"/>
              </a:buClr>
              <a:buSzPts val="4800"/>
              <a:buFont typeface="Nixie One"/>
              <a:buNone/>
              <a:defRPr sz="4800" b="0" i="0" u="none" strike="noStrike" cap="none">
                <a:solidFill>
                  <a:srgbClr val="222222"/>
                </a:solidFill>
                <a:highlight>
                  <a:srgbClr val="B0E0E6"/>
                </a:highlight>
                <a:latin typeface="Nixie One"/>
                <a:ea typeface="Nixie One"/>
                <a:cs typeface="Nixie One"/>
                <a:sym typeface="Nixie One"/>
              </a:defRPr>
            </a:lvl3pPr>
            <a:lvl4pPr marR="0" lvl="3" algn="l">
              <a:lnSpc>
                <a:spcPct val="115000"/>
              </a:lnSpc>
              <a:spcBef>
                <a:spcPts val="0"/>
              </a:spcBef>
              <a:spcAft>
                <a:spcPts val="0"/>
              </a:spcAft>
              <a:buClr>
                <a:srgbClr val="222222"/>
              </a:buClr>
              <a:buSzPts val="4800"/>
              <a:buFont typeface="Nixie One"/>
              <a:buNone/>
              <a:defRPr sz="4800" b="0" i="0" u="none" strike="noStrike" cap="none">
                <a:solidFill>
                  <a:srgbClr val="222222"/>
                </a:solidFill>
                <a:highlight>
                  <a:srgbClr val="B0E0E6"/>
                </a:highlight>
                <a:latin typeface="Nixie One"/>
                <a:ea typeface="Nixie One"/>
                <a:cs typeface="Nixie One"/>
                <a:sym typeface="Nixie One"/>
              </a:defRPr>
            </a:lvl4pPr>
            <a:lvl5pPr marR="0" lvl="4" algn="l">
              <a:lnSpc>
                <a:spcPct val="115000"/>
              </a:lnSpc>
              <a:spcBef>
                <a:spcPts val="0"/>
              </a:spcBef>
              <a:spcAft>
                <a:spcPts val="0"/>
              </a:spcAft>
              <a:buClr>
                <a:srgbClr val="222222"/>
              </a:buClr>
              <a:buSzPts val="4800"/>
              <a:buFont typeface="Nixie One"/>
              <a:buNone/>
              <a:defRPr sz="4800" b="0" i="0" u="none" strike="noStrike" cap="none">
                <a:solidFill>
                  <a:srgbClr val="222222"/>
                </a:solidFill>
                <a:highlight>
                  <a:srgbClr val="B0E0E6"/>
                </a:highlight>
                <a:latin typeface="Nixie One"/>
                <a:ea typeface="Nixie One"/>
                <a:cs typeface="Nixie One"/>
                <a:sym typeface="Nixie One"/>
              </a:defRPr>
            </a:lvl5pPr>
            <a:lvl6pPr marR="0" lvl="5" algn="l">
              <a:lnSpc>
                <a:spcPct val="115000"/>
              </a:lnSpc>
              <a:spcBef>
                <a:spcPts val="0"/>
              </a:spcBef>
              <a:spcAft>
                <a:spcPts val="0"/>
              </a:spcAft>
              <a:buClr>
                <a:srgbClr val="222222"/>
              </a:buClr>
              <a:buSzPts val="4800"/>
              <a:buFont typeface="Nixie One"/>
              <a:buNone/>
              <a:defRPr sz="4800" b="0" i="0" u="none" strike="noStrike" cap="none">
                <a:solidFill>
                  <a:srgbClr val="222222"/>
                </a:solidFill>
                <a:highlight>
                  <a:srgbClr val="B0E0E6"/>
                </a:highlight>
                <a:latin typeface="Nixie One"/>
                <a:ea typeface="Nixie One"/>
                <a:cs typeface="Nixie One"/>
                <a:sym typeface="Nixie One"/>
              </a:defRPr>
            </a:lvl6pPr>
            <a:lvl7pPr marR="0" lvl="6" algn="l">
              <a:lnSpc>
                <a:spcPct val="115000"/>
              </a:lnSpc>
              <a:spcBef>
                <a:spcPts val="0"/>
              </a:spcBef>
              <a:spcAft>
                <a:spcPts val="0"/>
              </a:spcAft>
              <a:buClr>
                <a:srgbClr val="222222"/>
              </a:buClr>
              <a:buSzPts val="4800"/>
              <a:buFont typeface="Nixie One"/>
              <a:buNone/>
              <a:defRPr sz="4800" b="0" i="0" u="none" strike="noStrike" cap="none">
                <a:solidFill>
                  <a:srgbClr val="222222"/>
                </a:solidFill>
                <a:highlight>
                  <a:srgbClr val="B0E0E6"/>
                </a:highlight>
                <a:latin typeface="Nixie One"/>
                <a:ea typeface="Nixie One"/>
                <a:cs typeface="Nixie One"/>
                <a:sym typeface="Nixie One"/>
              </a:defRPr>
            </a:lvl7pPr>
            <a:lvl8pPr marR="0" lvl="7" algn="l">
              <a:lnSpc>
                <a:spcPct val="115000"/>
              </a:lnSpc>
              <a:spcBef>
                <a:spcPts val="0"/>
              </a:spcBef>
              <a:spcAft>
                <a:spcPts val="0"/>
              </a:spcAft>
              <a:buClr>
                <a:srgbClr val="222222"/>
              </a:buClr>
              <a:buSzPts val="4800"/>
              <a:buFont typeface="Nixie One"/>
              <a:buNone/>
              <a:defRPr sz="4800" b="0" i="0" u="none" strike="noStrike" cap="none">
                <a:solidFill>
                  <a:srgbClr val="222222"/>
                </a:solidFill>
                <a:highlight>
                  <a:srgbClr val="B0E0E6"/>
                </a:highlight>
                <a:latin typeface="Nixie One"/>
                <a:ea typeface="Nixie One"/>
                <a:cs typeface="Nixie One"/>
                <a:sym typeface="Nixie One"/>
              </a:defRPr>
            </a:lvl8pPr>
            <a:lvl9pPr marR="0" lvl="8" algn="l">
              <a:lnSpc>
                <a:spcPct val="115000"/>
              </a:lnSpc>
              <a:spcBef>
                <a:spcPts val="0"/>
              </a:spcBef>
              <a:spcAft>
                <a:spcPts val="0"/>
              </a:spcAft>
              <a:buClr>
                <a:srgbClr val="222222"/>
              </a:buClr>
              <a:buSzPts val="4800"/>
              <a:buFont typeface="Nixie One"/>
              <a:buNone/>
              <a:defRPr sz="4800" b="0" i="0" u="none" strike="noStrike" cap="none">
                <a:solidFill>
                  <a:srgbClr val="222222"/>
                </a:solidFill>
                <a:highlight>
                  <a:srgbClr val="B0E0E6"/>
                </a:highlight>
                <a:latin typeface="Nixie One"/>
                <a:ea typeface="Nixie One"/>
                <a:cs typeface="Nixie One"/>
                <a:sym typeface="Nixie One"/>
              </a:defRPr>
            </a:lvl9pPr>
          </a:lstStyle>
          <a:p>
            <a:endParaRPr/>
          </a:p>
        </p:txBody>
      </p:sp>
      <p:sp>
        <p:nvSpPr>
          <p:cNvPr id="68" name="Google Shape;68;p16"/>
          <p:cNvSpPr txBox="1">
            <a:spLocks noGrp="1"/>
          </p:cNvSpPr>
          <p:nvPr>
            <p:ph type="subTitle" idx="1"/>
          </p:nvPr>
        </p:nvSpPr>
        <p:spPr>
          <a:xfrm>
            <a:off x="685800" y="3868760"/>
            <a:ext cx="5625000" cy="784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800"/>
              <a:buFont typeface="Nixie One"/>
              <a:buNone/>
              <a:defRPr sz="2800" b="1" i="0" u="none" strike="noStrike" cap="none">
                <a:solidFill>
                  <a:srgbClr val="FFFFFF"/>
                </a:solidFill>
                <a:latin typeface="Nixie One"/>
                <a:ea typeface="Nixie One"/>
                <a:cs typeface="Nixie One"/>
                <a:sym typeface="Nixie One"/>
              </a:defRPr>
            </a:lvl1pPr>
            <a:lvl2pPr marR="0" lvl="1" algn="l">
              <a:lnSpc>
                <a:spcPct val="100000"/>
              </a:lnSpc>
              <a:spcBef>
                <a:spcPts val="0"/>
              </a:spcBef>
              <a:spcAft>
                <a:spcPts val="0"/>
              </a:spcAft>
              <a:buClr>
                <a:srgbClr val="FFFFFF"/>
              </a:buClr>
              <a:buSzPts val="3000"/>
              <a:buFont typeface="Nixie One"/>
              <a:buNone/>
              <a:defRPr sz="3000" b="1" i="0" u="none" strike="noStrike" cap="none">
                <a:solidFill>
                  <a:srgbClr val="FFFFFF"/>
                </a:solidFill>
                <a:latin typeface="Nixie One"/>
                <a:ea typeface="Nixie One"/>
                <a:cs typeface="Nixie One"/>
                <a:sym typeface="Nixie One"/>
              </a:defRPr>
            </a:lvl2pPr>
            <a:lvl3pPr marR="0" lvl="2" algn="l">
              <a:lnSpc>
                <a:spcPct val="100000"/>
              </a:lnSpc>
              <a:spcBef>
                <a:spcPts val="0"/>
              </a:spcBef>
              <a:spcAft>
                <a:spcPts val="0"/>
              </a:spcAft>
              <a:buClr>
                <a:srgbClr val="FFFFFF"/>
              </a:buClr>
              <a:buSzPts val="3000"/>
              <a:buFont typeface="Nixie One"/>
              <a:buNone/>
              <a:defRPr sz="3000" b="1" i="0" u="none" strike="noStrike" cap="none">
                <a:solidFill>
                  <a:srgbClr val="FFFFFF"/>
                </a:solidFill>
                <a:latin typeface="Nixie One"/>
                <a:ea typeface="Nixie One"/>
                <a:cs typeface="Nixie One"/>
                <a:sym typeface="Nixie One"/>
              </a:defRPr>
            </a:lvl3pPr>
            <a:lvl4pPr marR="0" lvl="3" algn="l">
              <a:lnSpc>
                <a:spcPct val="100000"/>
              </a:lnSpc>
              <a:spcBef>
                <a:spcPts val="0"/>
              </a:spcBef>
              <a:spcAft>
                <a:spcPts val="0"/>
              </a:spcAft>
              <a:buClr>
                <a:srgbClr val="FFFFFF"/>
              </a:buClr>
              <a:buSzPts val="3000"/>
              <a:buFont typeface="Nixie One"/>
              <a:buNone/>
              <a:defRPr sz="3000" b="1" i="0" u="none" strike="noStrike" cap="none">
                <a:solidFill>
                  <a:srgbClr val="FFFFFF"/>
                </a:solidFill>
                <a:latin typeface="Nixie One"/>
                <a:ea typeface="Nixie One"/>
                <a:cs typeface="Nixie One"/>
                <a:sym typeface="Nixie One"/>
              </a:defRPr>
            </a:lvl4pPr>
            <a:lvl5pPr marR="0" lvl="4" algn="l">
              <a:lnSpc>
                <a:spcPct val="100000"/>
              </a:lnSpc>
              <a:spcBef>
                <a:spcPts val="0"/>
              </a:spcBef>
              <a:spcAft>
                <a:spcPts val="0"/>
              </a:spcAft>
              <a:buClr>
                <a:srgbClr val="FFFFFF"/>
              </a:buClr>
              <a:buSzPts val="3000"/>
              <a:buFont typeface="Nixie One"/>
              <a:buNone/>
              <a:defRPr sz="3000" b="1" i="0" u="none" strike="noStrike" cap="none">
                <a:solidFill>
                  <a:srgbClr val="FFFFFF"/>
                </a:solidFill>
                <a:latin typeface="Nixie One"/>
                <a:ea typeface="Nixie One"/>
                <a:cs typeface="Nixie One"/>
                <a:sym typeface="Nixie One"/>
              </a:defRPr>
            </a:lvl5pPr>
            <a:lvl6pPr marR="0" lvl="5" algn="l">
              <a:lnSpc>
                <a:spcPct val="100000"/>
              </a:lnSpc>
              <a:spcBef>
                <a:spcPts val="0"/>
              </a:spcBef>
              <a:spcAft>
                <a:spcPts val="0"/>
              </a:spcAft>
              <a:buClr>
                <a:srgbClr val="FFFFFF"/>
              </a:buClr>
              <a:buSzPts val="3000"/>
              <a:buFont typeface="Nixie One"/>
              <a:buNone/>
              <a:defRPr sz="3000" b="1" i="0" u="none" strike="noStrike" cap="none">
                <a:solidFill>
                  <a:srgbClr val="FFFFFF"/>
                </a:solidFill>
                <a:latin typeface="Nixie One"/>
                <a:ea typeface="Nixie One"/>
                <a:cs typeface="Nixie One"/>
                <a:sym typeface="Nixie One"/>
              </a:defRPr>
            </a:lvl6pPr>
            <a:lvl7pPr marR="0" lvl="6" algn="l">
              <a:lnSpc>
                <a:spcPct val="100000"/>
              </a:lnSpc>
              <a:spcBef>
                <a:spcPts val="0"/>
              </a:spcBef>
              <a:spcAft>
                <a:spcPts val="0"/>
              </a:spcAft>
              <a:buClr>
                <a:srgbClr val="FFFFFF"/>
              </a:buClr>
              <a:buSzPts val="3000"/>
              <a:buFont typeface="Nixie One"/>
              <a:buNone/>
              <a:defRPr sz="3000" b="1" i="0" u="none" strike="noStrike" cap="none">
                <a:solidFill>
                  <a:srgbClr val="FFFFFF"/>
                </a:solidFill>
                <a:latin typeface="Nixie One"/>
                <a:ea typeface="Nixie One"/>
                <a:cs typeface="Nixie One"/>
                <a:sym typeface="Nixie One"/>
              </a:defRPr>
            </a:lvl7pPr>
            <a:lvl8pPr marR="0" lvl="7" algn="l">
              <a:lnSpc>
                <a:spcPct val="100000"/>
              </a:lnSpc>
              <a:spcBef>
                <a:spcPts val="0"/>
              </a:spcBef>
              <a:spcAft>
                <a:spcPts val="0"/>
              </a:spcAft>
              <a:buClr>
                <a:srgbClr val="FFFFFF"/>
              </a:buClr>
              <a:buSzPts val="3000"/>
              <a:buFont typeface="Nixie One"/>
              <a:buNone/>
              <a:defRPr sz="3000" b="1" i="0" u="none" strike="noStrike" cap="none">
                <a:solidFill>
                  <a:srgbClr val="FFFFFF"/>
                </a:solidFill>
                <a:latin typeface="Nixie One"/>
                <a:ea typeface="Nixie One"/>
                <a:cs typeface="Nixie One"/>
                <a:sym typeface="Nixie One"/>
              </a:defRPr>
            </a:lvl8pPr>
            <a:lvl9pPr marR="0" lvl="8" algn="l">
              <a:lnSpc>
                <a:spcPct val="100000"/>
              </a:lnSpc>
              <a:spcBef>
                <a:spcPts val="0"/>
              </a:spcBef>
              <a:spcAft>
                <a:spcPts val="0"/>
              </a:spcAft>
              <a:buClr>
                <a:srgbClr val="FFFFFF"/>
              </a:buClr>
              <a:buSzPts val="3000"/>
              <a:buFont typeface="Nixie One"/>
              <a:buNone/>
              <a:defRPr sz="3000" b="1" i="0" u="none" strike="noStrike" cap="none">
                <a:solidFill>
                  <a:srgbClr val="FFFFFF"/>
                </a:solidFill>
                <a:latin typeface="Nixie One"/>
                <a:ea typeface="Nixie One"/>
                <a:cs typeface="Nixie One"/>
                <a:sym typeface="Nixie 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2" name="Google Shape;72;p1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txBox="1">
            <a:spLocks noGrp="1"/>
          </p:cNvSpPr>
          <p:nvPr>
            <p:ph type="body" idx="1"/>
          </p:nvPr>
        </p:nvSpPr>
        <p:spPr>
          <a:xfrm>
            <a:off x="623888" y="3442098"/>
            <a:ext cx="7886700" cy="1125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8" name="Google Shape;78;p1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9"/>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19"/>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1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0"/>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1" name="Google Shape;91;p20"/>
          <p:cNvSpPr txBox="1">
            <a:spLocks noGrp="1"/>
          </p:cNvSpPr>
          <p:nvPr>
            <p:ph type="body" idx="2"/>
          </p:nvPr>
        </p:nvSpPr>
        <p:spPr>
          <a:xfrm>
            <a:off x="629842" y="1878806"/>
            <a:ext cx="3868200" cy="2763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2" name="Google Shape;92;p20"/>
          <p:cNvSpPr txBox="1">
            <a:spLocks noGrp="1"/>
          </p:cNvSpPr>
          <p:nvPr>
            <p:ph type="body" idx="3"/>
          </p:nvPr>
        </p:nvSpPr>
        <p:spPr>
          <a:xfrm>
            <a:off x="4629150" y="1260872"/>
            <a:ext cx="3887400" cy="61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3" name="Google Shape;93;p20"/>
          <p:cNvSpPr txBox="1">
            <a:spLocks noGrp="1"/>
          </p:cNvSpPr>
          <p:nvPr>
            <p:ph type="body" idx="4"/>
          </p:nvPr>
        </p:nvSpPr>
        <p:spPr>
          <a:xfrm>
            <a:off x="4629150" y="1878806"/>
            <a:ext cx="3887400" cy="2763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4" name="Google Shape;94;p2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02"/>
        <p:cNvGrpSpPr/>
        <p:nvPr/>
      </p:nvGrpSpPr>
      <p:grpSpPr>
        <a:xfrm>
          <a:off x="0" y="0"/>
          <a:ext cx="0" cy="0"/>
          <a:chOff x="0" y="0"/>
          <a:chExt cx="0" cy="0"/>
        </a:xfrm>
      </p:grpSpPr>
      <p:sp>
        <p:nvSpPr>
          <p:cNvPr id="103" name="Google Shape;103;p2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3"/>
          <p:cNvSpPr txBox="1">
            <a:spLocks noGrp="1"/>
          </p:cNvSpPr>
          <p:nvPr>
            <p:ph type="body" idx="1"/>
          </p:nvPr>
        </p:nvSpPr>
        <p:spPr>
          <a:xfrm>
            <a:off x="3887391" y="740569"/>
            <a:ext cx="4629300" cy="3655200"/>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09" name="Google Shape;109;p23"/>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0" name="Google Shape;110;p2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4"/>
          <p:cNvSpPr>
            <a:spLocks noGrp="1"/>
          </p:cNvSpPr>
          <p:nvPr>
            <p:ph type="pic" idx="2"/>
          </p:nvPr>
        </p:nvSpPr>
        <p:spPr>
          <a:xfrm>
            <a:off x="3887391" y="740569"/>
            <a:ext cx="4629300" cy="3655200"/>
          </a:xfrm>
          <a:prstGeom prst="rect">
            <a:avLst/>
          </a:prstGeom>
          <a:noFill/>
          <a:ln>
            <a:noFill/>
          </a:ln>
        </p:spPr>
      </p:sp>
      <p:sp>
        <p:nvSpPr>
          <p:cNvPr id="116" name="Google Shape;116;p24"/>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7" name="Google Shape;117;p2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2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5"/>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3" name="Google Shape;123;p2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26"/>
        <p:cNvGrpSpPr/>
        <p:nvPr/>
      </p:nvGrpSpPr>
      <p:grpSpPr>
        <a:xfrm>
          <a:off x="0" y="0"/>
          <a:ext cx="0" cy="0"/>
          <a:chOff x="0" y="0"/>
          <a:chExt cx="0" cy="0"/>
        </a:xfrm>
      </p:grpSpPr>
      <p:sp>
        <p:nvSpPr>
          <p:cNvPr id="127" name="Google Shape;127;p26"/>
          <p:cNvSpPr txBox="1">
            <a:spLocks noGrp="1"/>
          </p:cNvSpPr>
          <p:nvPr>
            <p:ph type="title"/>
          </p:nvPr>
        </p:nvSpPr>
        <p:spPr>
          <a:xfrm rot="5400000">
            <a:off x="5350050" y="1467544"/>
            <a:ext cx="4359000" cy="1971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6"/>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 name="Google Shape;129;p2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neoattack.com/neowiki/programacion/"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7"/>
          <p:cNvSpPr txBox="1"/>
          <p:nvPr/>
        </p:nvSpPr>
        <p:spPr>
          <a:xfrm>
            <a:off x="2259600" y="2252413"/>
            <a:ext cx="4624800" cy="117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s-419" sz="4800" b="0" i="1" u="none" strike="noStrike" cap="none">
                <a:solidFill>
                  <a:srgbClr val="E0FF00"/>
                </a:solidFill>
                <a:latin typeface="Anton"/>
                <a:ea typeface="Anton"/>
                <a:cs typeface="Anton"/>
                <a:sym typeface="Anton"/>
              </a:rPr>
              <a:t>¡LES DAMOS LA BIENVENIDA!</a:t>
            </a:r>
            <a:endParaRPr sz="4800" b="0" i="1" u="none" strike="noStrike" cap="none">
              <a:solidFill>
                <a:srgbClr val="E0FF00"/>
              </a:solidFill>
              <a:latin typeface="Anton"/>
              <a:ea typeface="Anton"/>
              <a:cs typeface="Anton"/>
              <a:sym typeface="Anton"/>
            </a:endParaRPr>
          </a:p>
        </p:txBody>
      </p:sp>
      <p:sp>
        <p:nvSpPr>
          <p:cNvPr id="137" name="Google Shape;137;p27"/>
          <p:cNvSpPr txBox="1"/>
          <p:nvPr/>
        </p:nvSpPr>
        <p:spPr>
          <a:xfrm>
            <a:off x="3071988" y="3725500"/>
            <a:ext cx="3000000" cy="561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s-419" sz="2000" b="0" i="0" u="none" strike="noStrike" cap="none">
                <a:solidFill>
                  <a:srgbClr val="E0FF00"/>
                </a:solidFill>
                <a:latin typeface="Helvetica Neue Light"/>
                <a:ea typeface="Helvetica Neue Light"/>
                <a:cs typeface="Helvetica Neue Light"/>
                <a:sym typeface="Helvetica Neue Light"/>
              </a:rPr>
              <a:t>¿Están listos?</a:t>
            </a:r>
            <a:endParaRPr sz="1400" b="0" i="0" u="none" strike="noStrike" cap="none">
              <a:solidFill>
                <a:srgbClr val="E0FF00"/>
              </a:solidFill>
              <a:latin typeface="Helvetica Neue Light"/>
              <a:ea typeface="Helvetica Neue Light"/>
              <a:cs typeface="Helvetica Neue Light"/>
              <a:sym typeface="Helvetica Neue Light"/>
            </a:endParaRPr>
          </a:p>
        </p:txBody>
      </p:sp>
      <p:pic>
        <p:nvPicPr>
          <p:cNvPr id="138" name="Google Shape;138;p27" descr="Man Dancing on Apple iOS 12.2"/>
          <p:cNvPicPr preferRelativeResize="0"/>
          <p:nvPr/>
        </p:nvPicPr>
        <p:blipFill rotWithShape="1">
          <a:blip r:embed="rId4">
            <a:alphaModFix/>
          </a:blip>
          <a:srcRect/>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37"/>
          <p:cNvSpPr txBox="1"/>
          <p:nvPr/>
        </p:nvSpPr>
        <p:spPr>
          <a:xfrm>
            <a:off x="852188" y="1175400"/>
            <a:ext cx="7146000" cy="279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dirty="0">
              <a:solidFill>
                <a:srgbClr val="E8E7E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r>
              <a:rPr lang="es-419" sz="3000" b="0" i="1" u="none" strike="noStrike" cap="none" dirty="0">
                <a:solidFill>
                  <a:srgbClr val="EEFF41"/>
                </a:solidFill>
                <a:latin typeface="Anton"/>
                <a:ea typeface="Anton"/>
                <a:cs typeface="Anton"/>
                <a:sym typeface="Anton"/>
              </a:rPr>
              <a:t>¡PARA PENSAR!</a:t>
            </a:r>
            <a:endParaRPr sz="3000" b="0" i="1" u="none" strike="noStrike" cap="none" dirty="0">
              <a:solidFill>
                <a:srgbClr val="EEFF41"/>
              </a:solidFill>
              <a:latin typeface="Didact Gothic"/>
              <a:ea typeface="Didact Gothic"/>
              <a:cs typeface="Didact Gothic"/>
              <a:sym typeface="Didact Gothic"/>
            </a:endParaRPr>
          </a:p>
          <a:p>
            <a:pPr marL="0" marR="0" lvl="0" indent="0" algn="ctr" rtl="0">
              <a:lnSpc>
                <a:spcPct val="100000"/>
              </a:lnSpc>
              <a:spcBef>
                <a:spcPts val="1000"/>
              </a:spcBef>
              <a:spcAft>
                <a:spcPts val="0"/>
              </a:spcAft>
              <a:buClr>
                <a:srgbClr val="000000"/>
              </a:buClr>
              <a:buSzPts val="2000"/>
              <a:buFont typeface="Arial"/>
              <a:buNone/>
            </a:pPr>
            <a:r>
              <a:rPr lang="es-419" sz="2000" b="0" i="1" u="none" strike="noStrike" cap="none" dirty="0">
                <a:solidFill>
                  <a:schemeClr val="lt1"/>
                </a:solidFill>
                <a:latin typeface="Helvetica Neue Light"/>
                <a:ea typeface="Helvetica Neue Light"/>
                <a:cs typeface="Helvetica Neue Light"/>
                <a:sym typeface="Helvetica Neue Light"/>
              </a:rPr>
              <a:t>¿Qué lenguajes de programación reconoces tras los logotipos? </a:t>
            </a:r>
            <a:endParaRPr sz="2000" b="0" i="1" u="none" strike="noStrike" cap="none" dirty="0">
              <a:solidFill>
                <a:schemeClr val="lt1"/>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chemeClr val="dk1"/>
              </a:buClr>
              <a:buSzPts val="3600"/>
              <a:buFont typeface="Arial"/>
              <a:buNone/>
            </a:pPr>
            <a:endParaRPr sz="2000" b="0" i="1" u="none" strike="noStrike" cap="none" dirty="0">
              <a:solidFill>
                <a:schemeClr val="lt1"/>
              </a:solidFill>
              <a:latin typeface="Didact Gothic"/>
              <a:ea typeface="Didact Gothic"/>
              <a:cs typeface="Didact Gothic"/>
              <a:sym typeface="Didact Gothic"/>
            </a:endParaRPr>
          </a:p>
          <a:p>
            <a:pPr marL="0" marR="0" lvl="0" indent="0" algn="ctr" rtl="0">
              <a:lnSpc>
                <a:spcPct val="100000"/>
              </a:lnSpc>
              <a:spcBef>
                <a:spcPts val="0"/>
              </a:spcBef>
              <a:spcAft>
                <a:spcPts val="0"/>
              </a:spcAft>
              <a:buClr>
                <a:srgbClr val="000000"/>
              </a:buClr>
              <a:buSzPts val="2000"/>
              <a:buFont typeface="Arial"/>
              <a:buNone/>
            </a:pPr>
            <a:br>
              <a:rPr lang="es-419" sz="2000" b="0" i="0" u="none" strike="noStrike" cap="none" dirty="0">
                <a:solidFill>
                  <a:schemeClr val="lt1"/>
                </a:solidFill>
                <a:latin typeface="Helvetica Neue Light"/>
                <a:ea typeface="Helvetica Neue Light"/>
                <a:cs typeface="Helvetica Neue Light"/>
                <a:sym typeface="Helvetica Neue Light"/>
              </a:rPr>
            </a:br>
            <a:endParaRPr sz="2000" b="0" i="0" u="none" strike="noStrike" cap="none" dirty="0">
              <a:solidFill>
                <a:srgbClr val="E8E7E3"/>
              </a:solidFill>
              <a:latin typeface="Helvetica Neue Light"/>
              <a:ea typeface="Helvetica Neue Light"/>
              <a:cs typeface="Helvetica Neue Light"/>
              <a:sym typeface="Helvetica Neue Light"/>
            </a:endParaRPr>
          </a:p>
        </p:txBody>
      </p:sp>
      <p:pic>
        <p:nvPicPr>
          <p:cNvPr id="242" name="Google Shape;242;p37"/>
          <p:cNvPicPr preferRelativeResize="0"/>
          <p:nvPr/>
        </p:nvPicPr>
        <p:blipFill rotWithShape="1">
          <a:blip r:embed="rId4">
            <a:alphaModFix/>
          </a:blip>
          <a:srcRect/>
          <a:stretch/>
        </p:blipFill>
        <p:spPr>
          <a:xfrm>
            <a:off x="3831925" y="433075"/>
            <a:ext cx="1186525" cy="11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pic>
        <p:nvPicPr>
          <p:cNvPr id="247" name="Google Shape;247;p38"/>
          <p:cNvPicPr preferRelativeResize="0"/>
          <p:nvPr/>
        </p:nvPicPr>
        <p:blipFill rotWithShape="1">
          <a:blip r:embed="rId3">
            <a:alphaModFix/>
          </a:blip>
          <a:srcRect/>
          <a:stretch/>
        </p:blipFill>
        <p:spPr>
          <a:xfrm>
            <a:off x="0" y="-61975"/>
            <a:ext cx="3445800" cy="5143500"/>
          </a:xfrm>
          <a:prstGeom prst="rect">
            <a:avLst/>
          </a:prstGeom>
          <a:noFill/>
          <a:ln>
            <a:noFill/>
          </a:ln>
        </p:spPr>
      </p:pic>
      <p:pic>
        <p:nvPicPr>
          <p:cNvPr id="248" name="Google Shape;248;p38"/>
          <p:cNvPicPr preferRelativeResize="0"/>
          <p:nvPr/>
        </p:nvPicPr>
        <p:blipFill rotWithShape="1">
          <a:blip r:embed="rId4">
            <a:alphaModFix/>
          </a:blip>
          <a:srcRect/>
          <a:stretch/>
        </p:blipFill>
        <p:spPr>
          <a:xfrm>
            <a:off x="3416563" y="311454"/>
            <a:ext cx="2011776" cy="2011776"/>
          </a:xfrm>
          <a:prstGeom prst="rect">
            <a:avLst/>
          </a:prstGeom>
          <a:noFill/>
          <a:ln>
            <a:noFill/>
          </a:ln>
        </p:spPr>
      </p:pic>
      <p:sp>
        <p:nvSpPr>
          <p:cNvPr id="249" name="Google Shape;249;p38"/>
          <p:cNvSpPr txBox="1"/>
          <p:nvPr/>
        </p:nvSpPr>
        <p:spPr>
          <a:xfrm>
            <a:off x="5428220" y="311450"/>
            <a:ext cx="33225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¿SABÍAS QUE...?</a:t>
            </a:r>
            <a:endParaRPr sz="3600" b="0" i="1" u="none" strike="noStrike" cap="none">
              <a:solidFill>
                <a:srgbClr val="000000"/>
              </a:solidFill>
              <a:latin typeface="Anton"/>
              <a:ea typeface="Anton"/>
              <a:cs typeface="Anton"/>
              <a:sym typeface="Anton"/>
            </a:endParaRPr>
          </a:p>
        </p:txBody>
      </p:sp>
      <p:sp>
        <p:nvSpPr>
          <p:cNvPr id="251" name="Google Shape;251;p38"/>
          <p:cNvSpPr txBox="1"/>
          <p:nvPr/>
        </p:nvSpPr>
        <p:spPr>
          <a:xfrm>
            <a:off x="5462075" y="1833125"/>
            <a:ext cx="3445800" cy="21345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100"/>
              <a:buFont typeface="Arial"/>
              <a:buNone/>
            </a:pPr>
            <a:r>
              <a:rPr lang="es-419" sz="1700" b="0" i="0" u="none" strike="noStrike" cap="none">
                <a:solidFill>
                  <a:srgbClr val="000000"/>
                </a:solidFill>
                <a:latin typeface="Helvetica Neue Light"/>
                <a:ea typeface="Helvetica Neue Light"/>
                <a:cs typeface="Helvetica Neue Light"/>
                <a:sym typeface="Helvetica Neue Light"/>
              </a:rPr>
              <a:t> </a:t>
            </a:r>
            <a:r>
              <a:rPr lang="es-419" sz="1700" b="0" i="0" u="none" strike="noStrike" cap="none">
                <a:solidFill>
                  <a:srgbClr val="000000"/>
                </a:solidFill>
                <a:highlight>
                  <a:srgbClr val="3CEFAB"/>
                </a:highlight>
                <a:latin typeface="Helvetica Neue Light"/>
                <a:ea typeface="Helvetica Neue Light"/>
                <a:cs typeface="Helvetica Neue Light"/>
                <a:sym typeface="Helvetica Neue Light"/>
              </a:rPr>
              <a:t>Lady Ada Countess of Lovelace </a:t>
            </a:r>
            <a:r>
              <a:rPr lang="es-419" sz="1700" b="0" i="0" u="none" strike="noStrike" cap="none">
                <a:solidFill>
                  <a:srgbClr val="000000"/>
                </a:solidFill>
                <a:latin typeface="Helvetica Neue Light"/>
                <a:ea typeface="Helvetica Neue Light"/>
                <a:cs typeface="Helvetica Neue Light"/>
                <a:sym typeface="Helvetica Neue Light"/>
              </a:rPr>
              <a:t>(1815-1852), matemática y escritora, es reconocida como la </a:t>
            </a:r>
            <a:r>
              <a:rPr lang="es-419" sz="1700" b="0" i="0" u="none" strike="noStrike" cap="none">
                <a:solidFill>
                  <a:srgbClr val="000000"/>
                </a:solidFill>
                <a:highlight>
                  <a:srgbClr val="3CEFAB"/>
                </a:highlight>
                <a:latin typeface="Helvetica Neue Light"/>
                <a:ea typeface="Helvetica Neue Light"/>
                <a:cs typeface="Helvetica Neue Light"/>
                <a:sym typeface="Helvetica Neue Light"/>
              </a:rPr>
              <a:t>primera programadora de la  historia.</a:t>
            </a:r>
            <a:r>
              <a:rPr lang="es-419" sz="1700" b="0" i="0" u="none" strike="noStrike" cap="none">
                <a:solidFill>
                  <a:srgbClr val="000000"/>
                </a:solidFill>
                <a:latin typeface="Helvetica Neue Light"/>
                <a:ea typeface="Helvetica Neue Light"/>
                <a:cs typeface="Helvetica Neue Light"/>
                <a:sym typeface="Helvetica Neue Light"/>
              </a:rPr>
              <a:t> </a:t>
            </a:r>
            <a:endParaRPr sz="17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1100"/>
              <a:buFont typeface="Arial"/>
              <a:buNone/>
            </a:pPr>
            <a:r>
              <a:rPr lang="es-419" sz="1700" b="0" i="0" u="none" strike="noStrike" cap="none">
                <a:solidFill>
                  <a:srgbClr val="000000"/>
                </a:solidFill>
                <a:latin typeface="Helvetica Neue Light"/>
                <a:ea typeface="Helvetica Neue Light"/>
                <a:cs typeface="Helvetica Neue Light"/>
                <a:sym typeface="Helvetica Neue Light"/>
              </a:rPr>
              <a:t> En su honor Jean Ichbiah, en 1979, le puso </a:t>
            </a:r>
            <a:r>
              <a:rPr lang="es-419" sz="1700" b="1" i="1" u="none" strike="noStrike" cap="none">
                <a:solidFill>
                  <a:srgbClr val="000000"/>
                </a:solidFill>
                <a:latin typeface="Helvetica Neue"/>
                <a:ea typeface="Helvetica Neue"/>
                <a:cs typeface="Helvetica Neue"/>
                <a:sym typeface="Helvetica Neue"/>
              </a:rPr>
              <a:t>ADA</a:t>
            </a:r>
            <a:r>
              <a:rPr lang="es-419" sz="1700" b="0" i="1" u="none" strike="noStrike" cap="none">
                <a:solidFill>
                  <a:srgbClr val="000000"/>
                </a:solidFill>
                <a:latin typeface="Helvetica Neue Light"/>
                <a:ea typeface="Helvetica Neue Light"/>
                <a:cs typeface="Helvetica Neue Light"/>
                <a:sym typeface="Helvetica Neue Light"/>
              </a:rPr>
              <a:t> </a:t>
            </a:r>
            <a:r>
              <a:rPr lang="es-419" sz="1700" b="0" i="0" u="none" strike="noStrike" cap="none">
                <a:solidFill>
                  <a:srgbClr val="000000"/>
                </a:solidFill>
                <a:latin typeface="Helvetica Neue Light"/>
                <a:ea typeface="Helvetica Neue Light"/>
                <a:cs typeface="Helvetica Neue Light"/>
                <a:sym typeface="Helvetica Neue Light"/>
              </a:rPr>
              <a:t>al lenguaje que había creado. </a:t>
            </a:r>
            <a:endParaRPr sz="1700" b="0" i="0" u="none" strike="noStrike" cap="none">
              <a:solidFill>
                <a:srgbClr val="000000"/>
              </a:solidFill>
              <a:latin typeface="Helvetica Neue Light"/>
              <a:ea typeface="Helvetica Neue Light"/>
              <a:cs typeface="Helvetica Neue Light"/>
              <a:sym typeface="Helvetica Neue Light"/>
            </a:endParaRPr>
          </a:p>
        </p:txBody>
      </p:sp>
      <p:pic>
        <p:nvPicPr>
          <p:cNvPr id="252" name="Google Shape;252;p38"/>
          <p:cNvPicPr preferRelativeResize="0"/>
          <p:nvPr/>
        </p:nvPicPr>
        <p:blipFill rotWithShape="1">
          <a:blip r:embed="rId5">
            <a:alphaModFix/>
          </a:blip>
          <a:srcRect/>
          <a:stretch/>
        </p:blipFill>
        <p:spPr>
          <a:xfrm>
            <a:off x="3416575" y="2801375"/>
            <a:ext cx="2011775" cy="171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256"/>
        <p:cNvGrpSpPr/>
        <p:nvPr/>
      </p:nvGrpSpPr>
      <p:grpSpPr>
        <a:xfrm>
          <a:off x="0" y="0"/>
          <a:ext cx="0" cy="0"/>
          <a:chOff x="0" y="0"/>
          <a:chExt cx="0" cy="0"/>
        </a:xfrm>
      </p:grpSpPr>
      <p:sp>
        <p:nvSpPr>
          <p:cNvPr id="257" name="Google Shape;257;p39"/>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PROGRAMACIÓN</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p:nvPr/>
        </p:nvSpPr>
        <p:spPr>
          <a:xfrm>
            <a:off x="996175" y="1828150"/>
            <a:ext cx="7439700" cy="167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Lato Light"/>
              <a:ea typeface="Lato Light"/>
              <a:cs typeface="Lato Light"/>
              <a:sym typeface="Lato Light"/>
            </a:endParaRPr>
          </a:p>
        </p:txBody>
      </p:sp>
      <p:sp>
        <p:nvSpPr>
          <p:cNvPr id="264" name="Google Shape;264;p40"/>
          <p:cNvSpPr txBox="1"/>
          <p:nvPr/>
        </p:nvSpPr>
        <p:spPr>
          <a:xfrm>
            <a:off x="937013" y="1004825"/>
            <a:ext cx="6630900" cy="2890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s-419" sz="3200" b="0" i="0" u="none" strike="noStrike" cap="none">
                <a:solidFill>
                  <a:srgbClr val="000000"/>
                </a:solidFill>
                <a:latin typeface="Anton"/>
                <a:ea typeface="Anton"/>
                <a:cs typeface="Anton"/>
                <a:sym typeface="Anton"/>
              </a:rPr>
              <a:t>“</a:t>
            </a:r>
            <a:r>
              <a:rPr lang="es-419" sz="2700" b="0" i="0" u="none" strike="noStrike" cap="none">
                <a:solidFill>
                  <a:schemeClr val="dk1"/>
                </a:solidFill>
                <a:latin typeface="Anton"/>
                <a:ea typeface="Anton"/>
                <a:cs typeface="Anton"/>
                <a:sym typeface="Anton"/>
              </a:rPr>
              <a:t>La </a:t>
            </a:r>
            <a:r>
              <a:rPr lang="es-419" sz="2700" b="0" i="0" u="none" strike="noStrike" cap="none">
                <a:solidFill>
                  <a:schemeClr val="dk1"/>
                </a:solidFill>
                <a:highlight>
                  <a:srgbClr val="3CEFAB"/>
                </a:highlight>
                <a:latin typeface="Anton"/>
                <a:ea typeface="Anton"/>
                <a:cs typeface="Anton"/>
                <a:sym typeface="Anton"/>
              </a:rPr>
              <a:t>Programación</a:t>
            </a:r>
            <a:r>
              <a:rPr lang="es-419" sz="2700" b="0" i="0" u="none" strike="noStrike" cap="none">
                <a:solidFill>
                  <a:schemeClr val="dk1"/>
                </a:solidFill>
                <a:latin typeface="Anton"/>
                <a:ea typeface="Anton"/>
                <a:cs typeface="Anton"/>
                <a:sym typeface="Anton"/>
              </a:rPr>
              <a:t> es el proceso con el que se crea algún tipo de aplicación o software, para materializar un concepto o proyecto que requiere de la utilización de un lenguaje informático y así poder llevarse a cabo.</a:t>
            </a:r>
            <a:r>
              <a:rPr lang="es-419" sz="3200" b="0" i="0" u="none" strike="noStrike" cap="none">
                <a:solidFill>
                  <a:schemeClr val="dk1"/>
                </a:solidFill>
                <a:latin typeface="Anton"/>
                <a:ea typeface="Anton"/>
                <a:cs typeface="Anton"/>
                <a:sym typeface="Anton"/>
              </a:rPr>
              <a:t>”</a:t>
            </a:r>
            <a:endParaRPr sz="3200" b="0" i="0" u="none" strike="noStrike" cap="none">
              <a:solidFill>
                <a:srgbClr val="000000"/>
              </a:solidFill>
              <a:latin typeface="Anton"/>
              <a:ea typeface="Anton"/>
              <a:cs typeface="Anton"/>
              <a:sym typeface="Anton"/>
            </a:endParaRPr>
          </a:p>
        </p:txBody>
      </p:sp>
      <p:sp>
        <p:nvSpPr>
          <p:cNvPr id="266" name="Google Shape;266;p40"/>
          <p:cNvSpPr txBox="1"/>
          <p:nvPr/>
        </p:nvSpPr>
        <p:spPr>
          <a:xfrm>
            <a:off x="5678900" y="3895013"/>
            <a:ext cx="3000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800"/>
              <a:buFont typeface="Arial"/>
              <a:buNone/>
            </a:pPr>
            <a:r>
              <a:rPr lang="es-419" sz="1800" b="0" i="0" u="none" strike="noStrike" cap="none">
                <a:solidFill>
                  <a:schemeClr val="dk1"/>
                </a:solidFill>
                <a:latin typeface="Helvetica Neue Light"/>
                <a:ea typeface="Helvetica Neue Light"/>
                <a:cs typeface="Helvetica Neue Light"/>
                <a:sym typeface="Helvetica Neue Light"/>
              </a:rPr>
              <a:t>Fuente: </a:t>
            </a:r>
            <a:r>
              <a:rPr lang="es-419" sz="1800" b="0" i="0" u="sng" strike="noStrike" cap="none">
                <a:solidFill>
                  <a:schemeClr val="hlink"/>
                </a:solidFill>
                <a:latin typeface="Helvetica Neue Light"/>
                <a:ea typeface="Helvetica Neue Light"/>
                <a:cs typeface="Helvetica Neue Light"/>
                <a:sym typeface="Helvetica Neue Light"/>
                <a:hlinkClick r:id="rId3"/>
              </a:rPr>
              <a:t>NeoAttack</a:t>
            </a:r>
            <a:endParaRPr sz="18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0"/>
        <p:cNvGrpSpPr/>
        <p:nvPr/>
      </p:nvGrpSpPr>
      <p:grpSpPr>
        <a:xfrm>
          <a:off x="0" y="0"/>
          <a:ext cx="0" cy="0"/>
          <a:chOff x="0" y="0"/>
          <a:chExt cx="0" cy="0"/>
        </a:xfrm>
      </p:grpSpPr>
      <p:sp>
        <p:nvSpPr>
          <p:cNvPr id="271" name="Google Shape;271;p41"/>
          <p:cNvSpPr txBox="1"/>
          <p:nvPr/>
        </p:nvSpPr>
        <p:spPr>
          <a:xfrm>
            <a:off x="4929025" y="545800"/>
            <a:ext cx="4318800" cy="642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400"/>
              <a:buFont typeface="Arial"/>
              <a:buNone/>
            </a:pPr>
            <a:r>
              <a:rPr lang="es-419" sz="3500" b="0" i="1" u="none" strike="noStrike" cap="none">
                <a:solidFill>
                  <a:srgbClr val="000000"/>
                </a:solidFill>
                <a:latin typeface="Anton"/>
                <a:ea typeface="Anton"/>
                <a:cs typeface="Anton"/>
                <a:sym typeface="Anton"/>
              </a:rPr>
              <a:t>DE OTRO MODO,</a:t>
            </a:r>
            <a:endParaRPr sz="3500" b="0" i="1" u="none" strike="noStrike" cap="none">
              <a:solidFill>
                <a:srgbClr val="000000"/>
              </a:solidFill>
              <a:latin typeface="Anton"/>
              <a:ea typeface="Anton"/>
              <a:cs typeface="Anton"/>
              <a:sym typeface="Anton"/>
            </a:endParaRPr>
          </a:p>
        </p:txBody>
      </p:sp>
      <p:sp>
        <p:nvSpPr>
          <p:cNvPr id="272" name="Google Shape;272;p41"/>
          <p:cNvSpPr/>
          <p:nvPr/>
        </p:nvSpPr>
        <p:spPr>
          <a:xfrm>
            <a:off x="4929016" y="1565825"/>
            <a:ext cx="4155600" cy="25221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Es el proceso de </a:t>
            </a:r>
            <a:r>
              <a:rPr lang="es-419" sz="1800" b="1" i="0" u="none" strike="noStrike" cap="none">
                <a:solidFill>
                  <a:srgbClr val="000000"/>
                </a:solidFill>
                <a:highlight>
                  <a:srgbClr val="3CEFAB"/>
                </a:highlight>
                <a:latin typeface="Helvetica Neue"/>
                <a:ea typeface="Helvetica Neue"/>
                <a:cs typeface="Helvetica Neue"/>
                <a:sym typeface="Helvetica Neue"/>
              </a:rPr>
              <a:t>escribir instrucciones para la computadora</a:t>
            </a:r>
            <a:r>
              <a:rPr lang="es-419" sz="1800" b="0" i="0" u="none" strike="noStrike" cap="none">
                <a:solidFill>
                  <a:srgbClr val="000000"/>
                </a:solidFill>
                <a:highlight>
                  <a:srgbClr val="3CEFAB"/>
                </a:highlight>
                <a:latin typeface="Helvetica Neue Light"/>
                <a:ea typeface="Helvetica Neue Light"/>
                <a:cs typeface="Helvetica Neue Light"/>
                <a:sym typeface="Helvetica Neue Light"/>
              </a:rPr>
              <a:t>, </a:t>
            </a:r>
            <a:r>
              <a:rPr lang="es-419" sz="1800" b="0" i="0" u="none" strike="noStrike" cap="none">
                <a:solidFill>
                  <a:srgbClr val="000000"/>
                </a:solidFill>
                <a:latin typeface="Helvetica Neue Light"/>
                <a:ea typeface="Helvetica Neue Light"/>
                <a:cs typeface="Helvetica Neue Light"/>
                <a:sym typeface="Helvetica Neue Light"/>
              </a:rPr>
              <a:t>en el formato y sintaxis que el lenguaje de programación requiere, a fin de que se realice determinada acción.</a:t>
            </a:r>
            <a:endParaRPr sz="18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1800"/>
              <a:buFont typeface="Arial"/>
              <a:buNone/>
            </a:pPr>
            <a:r>
              <a:rPr lang="es-419" sz="1800" b="1" i="0" u="none" strike="noStrike" cap="none">
                <a:solidFill>
                  <a:srgbClr val="000000"/>
                </a:solidFill>
                <a:highlight>
                  <a:srgbClr val="3CEFAB"/>
                </a:highlight>
                <a:latin typeface="Helvetica Neue"/>
                <a:ea typeface="Helvetica Neue"/>
                <a:cs typeface="Helvetica Neue"/>
                <a:sym typeface="Helvetica Neue"/>
              </a:rPr>
              <a:t>Programar es comunicar</a:t>
            </a:r>
            <a:r>
              <a:rPr lang="es-419" sz="1800" b="0" i="0" u="none" strike="noStrike" cap="none">
                <a:solidFill>
                  <a:srgbClr val="000000"/>
                </a:solidFill>
                <a:highlight>
                  <a:srgbClr val="3CEFAB"/>
                </a:highlight>
                <a:latin typeface="Helvetica Neue Light"/>
                <a:ea typeface="Helvetica Neue Light"/>
                <a:cs typeface="Helvetica Neue Light"/>
                <a:sym typeface="Helvetica Neue Light"/>
              </a:rPr>
              <a:t>.</a:t>
            </a:r>
            <a:endParaRPr sz="1800" b="0" i="0" u="none" strike="noStrike" cap="none">
              <a:solidFill>
                <a:srgbClr val="000000"/>
              </a:solidFill>
              <a:highlight>
                <a:srgbClr val="3CEFAB"/>
              </a:highlight>
              <a:latin typeface="Helvetica Neue Light"/>
              <a:ea typeface="Helvetica Neue Light"/>
              <a:cs typeface="Helvetica Neue Light"/>
              <a:sym typeface="Helvetica Neue Light"/>
            </a:endParaRPr>
          </a:p>
        </p:txBody>
      </p:sp>
      <p:pic>
        <p:nvPicPr>
          <p:cNvPr id="274" name="Google Shape;274;p41"/>
          <p:cNvPicPr preferRelativeResize="0"/>
          <p:nvPr/>
        </p:nvPicPr>
        <p:blipFill rotWithShape="1">
          <a:blip r:embed="rId3">
            <a:alphaModFix/>
          </a:blip>
          <a:srcRect l="19799" r="20147"/>
          <a:stretch/>
        </p:blipFill>
        <p:spPr>
          <a:xfrm>
            <a:off x="0" y="1250"/>
            <a:ext cx="4634600" cy="514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278"/>
        <p:cNvGrpSpPr/>
        <p:nvPr/>
      </p:nvGrpSpPr>
      <p:grpSpPr>
        <a:xfrm>
          <a:off x="0" y="0"/>
          <a:ext cx="0" cy="0"/>
          <a:chOff x="0" y="0"/>
          <a:chExt cx="0" cy="0"/>
        </a:xfrm>
      </p:grpSpPr>
      <p:sp>
        <p:nvSpPr>
          <p:cNvPr id="279" name="Google Shape;279;p42"/>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LENGUAJES</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84"/>
        <p:cNvGrpSpPr/>
        <p:nvPr/>
      </p:nvGrpSpPr>
      <p:grpSpPr>
        <a:xfrm>
          <a:off x="0" y="0"/>
          <a:ext cx="0" cy="0"/>
          <a:chOff x="0" y="0"/>
          <a:chExt cx="0" cy="0"/>
        </a:xfrm>
      </p:grpSpPr>
      <p:sp>
        <p:nvSpPr>
          <p:cNvPr id="285" name="Google Shape;285;p43"/>
          <p:cNvSpPr txBox="1"/>
          <p:nvPr/>
        </p:nvSpPr>
        <p:spPr>
          <a:xfrm>
            <a:off x="1107291" y="385995"/>
            <a:ext cx="6929400" cy="6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419" sz="3500" b="0" i="1" u="none" strike="noStrike" cap="none">
                <a:solidFill>
                  <a:schemeClr val="dk1"/>
                </a:solidFill>
                <a:latin typeface="Anton"/>
                <a:ea typeface="Anton"/>
                <a:cs typeface="Anton"/>
                <a:sym typeface="Anton"/>
              </a:rPr>
              <a:t>LENGUAJES DE FRONTEND</a:t>
            </a:r>
            <a:endParaRPr sz="3500" b="0" i="1" u="none" strike="noStrike" cap="none">
              <a:solidFill>
                <a:srgbClr val="000000"/>
              </a:solidFill>
              <a:latin typeface="Anton"/>
              <a:ea typeface="Anton"/>
              <a:cs typeface="Anton"/>
              <a:sym typeface="Anton"/>
            </a:endParaRPr>
          </a:p>
        </p:txBody>
      </p:sp>
      <p:sp>
        <p:nvSpPr>
          <p:cNvPr id="286" name="Google Shape;286;p43"/>
          <p:cNvSpPr/>
          <p:nvPr/>
        </p:nvSpPr>
        <p:spPr>
          <a:xfrm>
            <a:off x="369025" y="1311926"/>
            <a:ext cx="8378700" cy="14589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800"/>
              <a:buFont typeface="Arial"/>
              <a:buNone/>
            </a:pPr>
            <a:r>
              <a:rPr lang="es-419" sz="2000" b="0" i="0" u="none" strike="noStrike" cap="none">
                <a:solidFill>
                  <a:srgbClr val="000000"/>
                </a:solidFill>
                <a:latin typeface="Helvetica Neue Light"/>
                <a:ea typeface="Helvetica Neue Light"/>
                <a:cs typeface="Helvetica Neue Light"/>
                <a:sym typeface="Helvetica Neue Light"/>
              </a:rPr>
              <a:t>Principales lenguajes de Frontend (lo que sucede en el cliente):</a:t>
            </a: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just" rtl="0">
              <a:lnSpc>
                <a:spcPct val="150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285750" marR="0" lvl="2" indent="-285750" algn="just" rtl="0">
              <a:lnSpc>
                <a:spcPct val="150000"/>
              </a:lnSpc>
              <a:spcBef>
                <a:spcPts val="0"/>
              </a:spcBef>
              <a:spcAft>
                <a:spcPts val="0"/>
              </a:spcAft>
              <a:buClr>
                <a:srgbClr val="3CEFAB"/>
              </a:buClr>
              <a:buSzPts val="2000"/>
              <a:buFont typeface="Helvetica Neue Light"/>
              <a:buChar char="•"/>
            </a:pPr>
            <a:r>
              <a:rPr lang="es-419" sz="2000" b="0" i="0" u="none" strike="noStrike" cap="none">
                <a:solidFill>
                  <a:srgbClr val="000000"/>
                </a:solidFill>
                <a:latin typeface="Helvetica Neue Light"/>
                <a:ea typeface="Helvetica Neue Light"/>
                <a:cs typeface="Helvetica Neue Light"/>
                <a:sym typeface="Helvetica Neue Light"/>
              </a:rPr>
              <a:t>JavaScript</a:t>
            </a:r>
            <a:endParaRPr sz="2000" b="0" i="0" u="none" strike="noStrike" cap="none">
              <a:solidFill>
                <a:srgbClr val="000000"/>
              </a:solidFill>
              <a:latin typeface="Helvetica Neue Light"/>
              <a:ea typeface="Helvetica Neue Light"/>
              <a:cs typeface="Helvetica Neue Light"/>
              <a:sym typeface="Helvetica Neue Light"/>
            </a:endParaRPr>
          </a:p>
          <a:p>
            <a:pPr marL="285750" marR="0" lvl="2" indent="-285750" algn="just" rtl="0">
              <a:lnSpc>
                <a:spcPct val="150000"/>
              </a:lnSpc>
              <a:spcBef>
                <a:spcPts val="0"/>
              </a:spcBef>
              <a:spcAft>
                <a:spcPts val="0"/>
              </a:spcAft>
              <a:buClr>
                <a:srgbClr val="3CEFAB"/>
              </a:buClr>
              <a:buSzPts val="2000"/>
              <a:buFont typeface="Helvetica Neue Light"/>
              <a:buChar char="•"/>
            </a:pPr>
            <a:r>
              <a:rPr lang="es-419" sz="2000" b="0" i="0" u="none" strike="noStrike" cap="none">
                <a:solidFill>
                  <a:srgbClr val="000000"/>
                </a:solidFill>
                <a:latin typeface="Helvetica Neue Light"/>
                <a:ea typeface="Helvetica Neue Light"/>
                <a:cs typeface="Helvetica Neue Light"/>
                <a:sym typeface="Helvetica Neue Light"/>
              </a:rPr>
              <a:t>HTML y CSS*</a:t>
            </a:r>
            <a:endParaRPr sz="1800" b="0" i="0" u="none" strike="noStrike" cap="none">
              <a:solidFill>
                <a:srgbClr val="666666"/>
              </a:solidFill>
              <a:latin typeface="Helvetica Neue Light"/>
              <a:ea typeface="Helvetica Neue Light"/>
              <a:cs typeface="Helvetica Neue Light"/>
              <a:sym typeface="Helvetica Neue Light"/>
            </a:endParaRPr>
          </a:p>
        </p:txBody>
      </p:sp>
      <p:sp>
        <p:nvSpPr>
          <p:cNvPr id="288" name="Google Shape;288;p43"/>
          <p:cNvSpPr txBox="1"/>
          <p:nvPr/>
        </p:nvSpPr>
        <p:spPr>
          <a:xfrm>
            <a:off x="308875" y="4126275"/>
            <a:ext cx="8499000" cy="330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es-419" sz="1800" b="0" i="0" u="none" strike="noStrike" cap="none">
                <a:solidFill>
                  <a:schemeClr val="dk1"/>
                </a:solidFill>
                <a:highlight>
                  <a:srgbClr val="3CEFAB"/>
                </a:highlight>
                <a:latin typeface="Helvetica Neue Light"/>
                <a:ea typeface="Helvetica Neue Light"/>
                <a:cs typeface="Helvetica Neue Light"/>
                <a:sym typeface="Helvetica Neue Light"/>
              </a:rPr>
              <a:t>*HTML y CSS son lenguajes, pero no de programación. Sirven para dar estructura y estilo al sitio.</a:t>
            </a:r>
            <a:endParaRPr sz="1800" b="0" i="0" u="none" strike="noStrike" cap="none">
              <a:solidFill>
                <a:srgbClr val="000000"/>
              </a:solidFill>
              <a:highlight>
                <a:srgbClr val="3CEFAB"/>
              </a:highlight>
              <a:latin typeface="Helvetica Neue Light"/>
              <a:ea typeface="Helvetica Neue Light"/>
              <a:cs typeface="Helvetica Neue Light"/>
              <a:sym typeface="Helvetica Neue Light"/>
            </a:endParaRPr>
          </a:p>
        </p:txBody>
      </p:sp>
      <p:pic>
        <p:nvPicPr>
          <p:cNvPr id="289" name="Google Shape;289;p43"/>
          <p:cNvPicPr preferRelativeResize="0"/>
          <p:nvPr/>
        </p:nvPicPr>
        <p:blipFill rotWithShape="1">
          <a:blip r:embed="rId3">
            <a:alphaModFix/>
          </a:blip>
          <a:srcRect/>
          <a:stretch/>
        </p:blipFill>
        <p:spPr>
          <a:xfrm>
            <a:off x="3941273" y="2360334"/>
            <a:ext cx="1428258" cy="1417477"/>
          </a:xfrm>
          <a:prstGeom prst="rect">
            <a:avLst/>
          </a:prstGeom>
          <a:noFill/>
          <a:ln>
            <a:noFill/>
          </a:ln>
        </p:spPr>
      </p:pic>
      <p:pic>
        <p:nvPicPr>
          <p:cNvPr id="290" name="Google Shape;290;p43"/>
          <p:cNvPicPr preferRelativeResize="0"/>
          <p:nvPr/>
        </p:nvPicPr>
        <p:blipFill rotWithShape="1">
          <a:blip r:embed="rId4">
            <a:alphaModFix/>
          </a:blip>
          <a:srcRect/>
          <a:stretch/>
        </p:blipFill>
        <p:spPr>
          <a:xfrm>
            <a:off x="5641644" y="2360323"/>
            <a:ext cx="2265904" cy="145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4"/>
        <p:cNvGrpSpPr/>
        <p:nvPr/>
      </p:nvGrpSpPr>
      <p:grpSpPr>
        <a:xfrm>
          <a:off x="0" y="0"/>
          <a:ext cx="0" cy="0"/>
          <a:chOff x="0" y="0"/>
          <a:chExt cx="0" cy="0"/>
        </a:xfrm>
      </p:grpSpPr>
      <p:sp>
        <p:nvSpPr>
          <p:cNvPr id="295" name="Google Shape;295;p44"/>
          <p:cNvSpPr/>
          <p:nvPr/>
        </p:nvSpPr>
        <p:spPr>
          <a:xfrm>
            <a:off x="418650" y="1409900"/>
            <a:ext cx="8378700" cy="7395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800"/>
              <a:buFont typeface="Arial"/>
              <a:buNone/>
            </a:pPr>
            <a:r>
              <a:rPr lang="es-419" sz="2000" b="0" i="0" u="none" strike="noStrike" cap="none">
                <a:solidFill>
                  <a:srgbClr val="000000"/>
                </a:solidFill>
                <a:latin typeface="Helvetica Neue Light"/>
                <a:ea typeface="Helvetica Neue Light"/>
                <a:cs typeface="Helvetica Neue Light"/>
                <a:sym typeface="Helvetica Neue Light"/>
              </a:rPr>
              <a:t>Principales lenguajes de Backend (lo que sucede en el servidor):</a:t>
            </a: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just" rtl="0">
              <a:lnSpc>
                <a:spcPct val="150000"/>
              </a:lnSpc>
              <a:spcBef>
                <a:spcPts val="0"/>
              </a:spcBef>
              <a:spcAft>
                <a:spcPts val="0"/>
              </a:spcAft>
              <a:buClr>
                <a:srgbClr val="000000"/>
              </a:buClr>
              <a:buSzPts val="18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285750" marR="0" lvl="2" indent="-285750" algn="just" rtl="0">
              <a:lnSpc>
                <a:spcPct val="150000"/>
              </a:lnSpc>
              <a:spcBef>
                <a:spcPts val="0"/>
              </a:spcBef>
              <a:spcAft>
                <a:spcPts val="0"/>
              </a:spcAft>
              <a:buClr>
                <a:srgbClr val="3CEFAB"/>
              </a:buClr>
              <a:buSzPts val="2000"/>
              <a:buFont typeface="Helvetica Neue Light"/>
              <a:buChar char="•"/>
            </a:pPr>
            <a:r>
              <a:rPr lang="es-419" sz="2000" b="0" i="0" u="none" strike="noStrike" cap="none">
                <a:solidFill>
                  <a:srgbClr val="000000"/>
                </a:solidFill>
                <a:latin typeface="Helvetica Neue Light"/>
                <a:ea typeface="Helvetica Neue Light"/>
                <a:cs typeface="Helvetica Neue Light"/>
                <a:sym typeface="Helvetica Neue Light"/>
              </a:rPr>
              <a:t>Python</a:t>
            </a:r>
            <a:endParaRPr sz="2000" b="0" i="0" u="none" strike="noStrike" cap="none">
              <a:solidFill>
                <a:srgbClr val="000000"/>
              </a:solidFill>
              <a:latin typeface="Helvetica Neue Light"/>
              <a:ea typeface="Helvetica Neue Light"/>
              <a:cs typeface="Helvetica Neue Light"/>
              <a:sym typeface="Helvetica Neue Light"/>
            </a:endParaRPr>
          </a:p>
          <a:p>
            <a:pPr marL="285750" marR="0" lvl="2" indent="-285750" algn="just" rtl="0">
              <a:lnSpc>
                <a:spcPct val="150000"/>
              </a:lnSpc>
              <a:spcBef>
                <a:spcPts val="0"/>
              </a:spcBef>
              <a:spcAft>
                <a:spcPts val="0"/>
              </a:spcAft>
              <a:buClr>
                <a:srgbClr val="3CEFAB"/>
              </a:buClr>
              <a:buSzPts val="2000"/>
              <a:buFont typeface="Helvetica Neue Light"/>
              <a:buChar char="•"/>
            </a:pPr>
            <a:r>
              <a:rPr lang="es-419" sz="2000" b="0" i="0" u="none" strike="noStrike" cap="none">
                <a:solidFill>
                  <a:srgbClr val="000000"/>
                </a:solidFill>
                <a:latin typeface="Helvetica Neue Light"/>
                <a:ea typeface="Helvetica Neue Light"/>
                <a:cs typeface="Helvetica Neue Light"/>
                <a:sym typeface="Helvetica Neue Light"/>
              </a:rPr>
              <a:t>Java,</a:t>
            </a:r>
            <a:endParaRPr sz="2000" b="0" i="0" u="none" strike="noStrike" cap="none">
              <a:solidFill>
                <a:srgbClr val="000000"/>
              </a:solidFill>
              <a:latin typeface="Helvetica Neue Light"/>
              <a:ea typeface="Helvetica Neue Light"/>
              <a:cs typeface="Helvetica Neue Light"/>
              <a:sym typeface="Helvetica Neue Light"/>
            </a:endParaRPr>
          </a:p>
          <a:p>
            <a:pPr marL="285750" marR="0" lvl="2" indent="-285750" algn="just" rtl="0">
              <a:lnSpc>
                <a:spcPct val="150000"/>
              </a:lnSpc>
              <a:spcBef>
                <a:spcPts val="0"/>
              </a:spcBef>
              <a:spcAft>
                <a:spcPts val="0"/>
              </a:spcAft>
              <a:buClr>
                <a:srgbClr val="3CEFAB"/>
              </a:buClr>
              <a:buSzPts val="2000"/>
              <a:buFont typeface="Helvetica Neue Light"/>
              <a:buChar char="•"/>
            </a:pPr>
            <a:r>
              <a:rPr lang="es-419" sz="2000" b="0" i="0" u="none" strike="noStrike" cap="none">
                <a:solidFill>
                  <a:srgbClr val="000000"/>
                </a:solidFill>
                <a:latin typeface="Helvetica Neue Light"/>
                <a:ea typeface="Helvetica Neue Light"/>
                <a:cs typeface="Helvetica Neue Light"/>
                <a:sym typeface="Helvetica Neue Light"/>
              </a:rPr>
              <a:t>Ruby </a:t>
            </a:r>
            <a:endParaRPr sz="2000" b="0" i="0" u="none" strike="noStrike" cap="none">
              <a:solidFill>
                <a:srgbClr val="000000"/>
              </a:solidFill>
              <a:latin typeface="Helvetica Neue Light"/>
              <a:ea typeface="Helvetica Neue Light"/>
              <a:cs typeface="Helvetica Neue Light"/>
              <a:sym typeface="Helvetica Neue Light"/>
            </a:endParaRPr>
          </a:p>
          <a:p>
            <a:pPr marL="285750" marR="0" lvl="2" indent="-285750" algn="just" rtl="0">
              <a:lnSpc>
                <a:spcPct val="150000"/>
              </a:lnSpc>
              <a:spcBef>
                <a:spcPts val="0"/>
              </a:spcBef>
              <a:spcAft>
                <a:spcPts val="0"/>
              </a:spcAft>
              <a:buClr>
                <a:srgbClr val="3CEFAB"/>
              </a:buClr>
              <a:buSzPts val="2000"/>
              <a:buFont typeface="Helvetica Neue Light"/>
              <a:buChar char="•"/>
            </a:pPr>
            <a:r>
              <a:rPr lang="es-419" sz="2000" b="0" i="0" u="none" strike="noStrike" cap="none">
                <a:solidFill>
                  <a:srgbClr val="000000"/>
                </a:solidFill>
                <a:latin typeface="Helvetica Neue Light"/>
                <a:ea typeface="Helvetica Neue Light"/>
                <a:cs typeface="Helvetica Neue Light"/>
                <a:sym typeface="Helvetica Neue Light"/>
              </a:rPr>
              <a:t>PHP</a:t>
            </a:r>
            <a:endParaRPr sz="1800" b="0" i="0" u="none" strike="noStrike" cap="none">
              <a:solidFill>
                <a:srgbClr val="666666"/>
              </a:solidFill>
              <a:latin typeface="Helvetica Neue Light"/>
              <a:ea typeface="Helvetica Neue Light"/>
              <a:cs typeface="Helvetica Neue Light"/>
              <a:sym typeface="Helvetica Neue Light"/>
            </a:endParaRPr>
          </a:p>
        </p:txBody>
      </p:sp>
      <p:sp>
        <p:nvSpPr>
          <p:cNvPr id="297" name="Google Shape;297;p44"/>
          <p:cNvSpPr txBox="1"/>
          <p:nvPr/>
        </p:nvSpPr>
        <p:spPr>
          <a:xfrm>
            <a:off x="1107291" y="385995"/>
            <a:ext cx="6929400" cy="6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s-419" sz="3500" b="0" i="1" u="none" strike="noStrike" cap="none">
                <a:solidFill>
                  <a:srgbClr val="000000"/>
                </a:solidFill>
                <a:latin typeface="Anton"/>
                <a:ea typeface="Anton"/>
                <a:cs typeface="Anton"/>
                <a:sym typeface="Anton"/>
              </a:rPr>
              <a:t>LENGUAJES DE BACKEND</a:t>
            </a:r>
            <a:endParaRPr sz="3500" b="0" i="1" u="none" strike="noStrike" cap="none">
              <a:solidFill>
                <a:srgbClr val="000000"/>
              </a:solidFill>
              <a:latin typeface="Anton"/>
              <a:ea typeface="Anton"/>
              <a:cs typeface="Anton"/>
              <a:sym typeface="Anton"/>
            </a:endParaRPr>
          </a:p>
          <a:p>
            <a:pPr marL="0" marR="0" lvl="0" indent="0" algn="ctr" rtl="0">
              <a:lnSpc>
                <a:spcPct val="100000"/>
              </a:lnSpc>
              <a:spcBef>
                <a:spcPts val="0"/>
              </a:spcBef>
              <a:spcAft>
                <a:spcPts val="0"/>
              </a:spcAft>
              <a:buClr>
                <a:schemeClr val="dk1"/>
              </a:buClr>
              <a:buSzPts val="2400"/>
              <a:buFont typeface="Arial"/>
              <a:buNone/>
            </a:pPr>
            <a:endParaRPr sz="4100" b="0" i="1" u="none" strike="noStrike" cap="none">
              <a:solidFill>
                <a:schemeClr val="dk1"/>
              </a:solidFill>
              <a:latin typeface="Anton"/>
              <a:ea typeface="Anton"/>
              <a:cs typeface="Anton"/>
              <a:sym typeface="Anton"/>
            </a:endParaRPr>
          </a:p>
        </p:txBody>
      </p:sp>
      <p:pic>
        <p:nvPicPr>
          <p:cNvPr id="298" name="Google Shape;298;p44"/>
          <p:cNvPicPr preferRelativeResize="0"/>
          <p:nvPr/>
        </p:nvPicPr>
        <p:blipFill rotWithShape="1">
          <a:blip r:embed="rId3">
            <a:alphaModFix/>
          </a:blip>
          <a:srcRect/>
          <a:stretch/>
        </p:blipFill>
        <p:spPr>
          <a:xfrm>
            <a:off x="2957475" y="2076875"/>
            <a:ext cx="1552717" cy="989100"/>
          </a:xfrm>
          <a:prstGeom prst="rect">
            <a:avLst/>
          </a:prstGeom>
          <a:noFill/>
          <a:ln>
            <a:noFill/>
          </a:ln>
        </p:spPr>
      </p:pic>
      <p:pic>
        <p:nvPicPr>
          <p:cNvPr id="299" name="Google Shape;299;p44"/>
          <p:cNvPicPr preferRelativeResize="0"/>
          <p:nvPr/>
        </p:nvPicPr>
        <p:blipFill rotWithShape="1">
          <a:blip r:embed="rId4">
            <a:alphaModFix/>
          </a:blip>
          <a:srcRect/>
          <a:stretch/>
        </p:blipFill>
        <p:spPr>
          <a:xfrm>
            <a:off x="2957463" y="3355313"/>
            <a:ext cx="1348400" cy="1348400"/>
          </a:xfrm>
          <a:prstGeom prst="rect">
            <a:avLst/>
          </a:prstGeom>
          <a:noFill/>
          <a:ln>
            <a:noFill/>
          </a:ln>
        </p:spPr>
      </p:pic>
      <p:pic>
        <p:nvPicPr>
          <p:cNvPr id="300" name="Google Shape;300;p44"/>
          <p:cNvPicPr preferRelativeResize="0"/>
          <p:nvPr/>
        </p:nvPicPr>
        <p:blipFill rotWithShape="1">
          <a:blip r:embed="rId5">
            <a:alphaModFix/>
          </a:blip>
          <a:srcRect/>
          <a:stretch/>
        </p:blipFill>
        <p:spPr>
          <a:xfrm>
            <a:off x="5803125" y="3525913"/>
            <a:ext cx="1268749" cy="1159576"/>
          </a:xfrm>
          <a:prstGeom prst="rect">
            <a:avLst/>
          </a:prstGeom>
          <a:noFill/>
          <a:ln>
            <a:noFill/>
          </a:ln>
        </p:spPr>
      </p:pic>
      <p:pic>
        <p:nvPicPr>
          <p:cNvPr id="301" name="Google Shape;301;p44"/>
          <p:cNvPicPr preferRelativeResize="0"/>
          <p:nvPr/>
        </p:nvPicPr>
        <p:blipFill rotWithShape="1">
          <a:blip r:embed="rId6">
            <a:alphaModFix/>
          </a:blip>
          <a:srcRect/>
          <a:stretch/>
        </p:blipFill>
        <p:spPr>
          <a:xfrm>
            <a:off x="5411445" y="2266950"/>
            <a:ext cx="1881105" cy="98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305"/>
        <p:cNvGrpSpPr/>
        <p:nvPr/>
      </p:nvGrpSpPr>
      <p:grpSpPr>
        <a:xfrm>
          <a:off x="0" y="0"/>
          <a:ext cx="0" cy="0"/>
          <a:chOff x="0" y="0"/>
          <a:chExt cx="0" cy="0"/>
        </a:xfrm>
      </p:grpSpPr>
      <p:sp>
        <p:nvSpPr>
          <p:cNvPr id="306" name="Google Shape;306;p45"/>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FRAMEWORKS</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6"/>
          <p:cNvSpPr txBox="1">
            <a:spLocks noGrp="1"/>
          </p:cNvSpPr>
          <p:nvPr>
            <p:ph type="subTitle" idx="1"/>
          </p:nvPr>
        </p:nvSpPr>
        <p:spPr>
          <a:xfrm>
            <a:off x="685800" y="3868760"/>
            <a:ext cx="56250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313" name="Google Shape;313;p46"/>
          <p:cNvSpPr txBox="1">
            <a:spLocks noGrp="1"/>
          </p:cNvSpPr>
          <p:nvPr>
            <p:ph type="body" idx="4294967295"/>
          </p:nvPr>
        </p:nvSpPr>
        <p:spPr>
          <a:xfrm>
            <a:off x="409201" y="1638550"/>
            <a:ext cx="8325600" cy="2173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s-419" sz="1800">
                <a:solidFill>
                  <a:srgbClr val="000000"/>
                </a:solidFill>
                <a:latin typeface="Helvetica Neue Light"/>
                <a:ea typeface="Helvetica Neue Light"/>
                <a:cs typeface="Helvetica Neue Light"/>
                <a:sym typeface="Helvetica Neue Light"/>
              </a:rPr>
              <a:t>Un framework, o marco de trabajo,</a:t>
            </a:r>
            <a:r>
              <a:rPr lang="es-419" sz="1800">
                <a:solidFill>
                  <a:srgbClr val="000000"/>
                </a:solidFill>
                <a:highlight>
                  <a:srgbClr val="3CEFAB"/>
                </a:highlight>
                <a:latin typeface="Helvetica Neue Light"/>
                <a:ea typeface="Helvetica Neue Light"/>
                <a:cs typeface="Helvetica Neue Light"/>
                <a:sym typeface="Helvetica Neue Light"/>
              </a:rPr>
              <a:t> </a:t>
            </a:r>
            <a:r>
              <a:rPr lang="es-419" sz="1800" b="1">
                <a:solidFill>
                  <a:srgbClr val="000000"/>
                </a:solidFill>
                <a:highlight>
                  <a:srgbClr val="3CEFAB"/>
                </a:highlight>
                <a:latin typeface="Helvetica Neue"/>
                <a:ea typeface="Helvetica Neue"/>
                <a:cs typeface="Helvetica Neue"/>
                <a:sym typeface="Helvetica Neue"/>
              </a:rPr>
              <a:t>es un conjunto de herramientas y clases que nos permiten solucionar un problema o funcionalidad</a:t>
            </a:r>
            <a:r>
              <a:rPr lang="es-419" sz="1800" b="1">
                <a:solidFill>
                  <a:srgbClr val="000000"/>
                </a:solidFill>
                <a:highlight>
                  <a:schemeClr val="lt1"/>
                </a:highlight>
                <a:latin typeface="Helvetica Neue"/>
                <a:ea typeface="Helvetica Neue"/>
                <a:cs typeface="Helvetica Neue"/>
                <a:sym typeface="Helvetica Neue"/>
              </a:rPr>
              <a:t>.</a:t>
            </a:r>
            <a:r>
              <a:rPr lang="es-419" sz="1800">
                <a:solidFill>
                  <a:srgbClr val="000000"/>
                </a:solidFill>
                <a:latin typeface="Helvetica Neue Light"/>
                <a:ea typeface="Helvetica Neue Light"/>
                <a:cs typeface="Helvetica Neue Light"/>
                <a:sym typeface="Helvetica Neue Light"/>
              </a:rPr>
              <a:t> Están escritos en uno o más lenguajes de programación.</a:t>
            </a:r>
            <a:endParaRPr sz="1800">
              <a:solidFill>
                <a:srgbClr val="000000"/>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Clr>
                <a:schemeClr val="dk1"/>
              </a:buClr>
              <a:buSzPts val="1100"/>
              <a:buFont typeface="Arial"/>
              <a:buNone/>
            </a:pPr>
            <a:endParaRPr sz="1800">
              <a:solidFill>
                <a:srgbClr val="000000"/>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Clr>
                <a:schemeClr val="dk1"/>
              </a:buClr>
              <a:buSzPts val="1100"/>
              <a:buFont typeface="Arial"/>
              <a:buNone/>
            </a:pPr>
            <a:endParaRPr sz="1800">
              <a:solidFill>
                <a:srgbClr val="000000"/>
              </a:solidFill>
              <a:latin typeface="Helvetica Neue Light"/>
              <a:ea typeface="Helvetica Neue Light"/>
              <a:cs typeface="Helvetica Neue Light"/>
              <a:sym typeface="Helvetica Neue Light"/>
            </a:endParaRPr>
          </a:p>
        </p:txBody>
      </p:sp>
      <p:sp>
        <p:nvSpPr>
          <p:cNvPr id="315" name="Google Shape;315;p46"/>
          <p:cNvSpPr txBox="1"/>
          <p:nvPr/>
        </p:nvSpPr>
        <p:spPr>
          <a:xfrm>
            <a:off x="1107304" y="483445"/>
            <a:ext cx="6929400" cy="6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419" sz="3500" b="0" i="1" u="none" strike="noStrike" cap="none">
                <a:solidFill>
                  <a:schemeClr val="dk1"/>
                </a:solidFill>
                <a:latin typeface="Anton"/>
                <a:ea typeface="Anton"/>
                <a:cs typeface="Anton"/>
                <a:sym typeface="Anton"/>
              </a:rPr>
              <a:t>FRAMEWORKS</a:t>
            </a:r>
            <a:endParaRPr sz="3500" b="0" i="1" u="none" strike="noStrike" cap="none">
              <a:solidFill>
                <a:srgbClr val="000000"/>
              </a:solidFill>
              <a:latin typeface="Anton"/>
              <a:ea typeface="Anton"/>
              <a:cs typeface="Anton"/>
              <a:sym typeface="Anton"/>
            </a:endParaRPr>
          </a:p>
        </p:txBody>
      </p:sp>
      <p:pic>
        <p:nvPicPr>
          <p:cNvPr id="316" name="Google Shape;316;p46"/>
          <p:cNvPicPr preferRelativeResize="0"/>
          <p:nvPr/>
        </p:nvPicPr>
        <p:blipFill rotWithShape="1">
          <a:blip r:embed="rId3">
            <a:alphaModFix/>
          </a:blip>
          <a:srcRect/>
          <a:stretch/>
        </p:blipFill>
        <p:spPr>
          <a:xfrm>
            <a:off x="3794638" y="3234525"/>
            <a:ext cx="1554725" cy="1554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8"/>
          <p:cNvSpPr txBox="1"/>
          <p:nvPr/>
        </p:nvSpPr>
        <p:spPr>
          <a:xfrm>
            <a:off x="1830900" y="2033775"/>
            <a:ext cx="54822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121212"/>
                </a:solidFill>
                <a:latin typeface="Anton"/>
                <a:ea typeface="Anton"/>
                <a:cs typeface="Anton"/>
                <a:sym typeface="Anton"/>
              </a:rPr>
              <a:t>Introducción a programación con Python</a:t>
            </a:r>
            <a:endParaRPr sz="3600" b="0" i="1" u="none" strike="noStrike" cap="none">
              <a:solidFill>
                <a:srgbClr val="121212"/>
              </a:solidFill>
              <a:latin typeface="Anton"/>
              <a:ea typeface="Anton"/>
              <a:cs typeface="Anton"/>
              <a:sym typeface="Anton"/>
            </a:endParaRPr>
          </a:p>
        </p:txBody>
      </p:sp>
      <p:sp>
        <p:nvSpPr>
          <p:cNvPr id="144" name="Google Shape;144;p28"/>
          <p:cNvSpPr txBox="1"/>
          <p:nvPr/>
        </p:nvSpPr>
        <p:spPr>
          <a:xfrm>
            <a:off x="2022750" y="1633175"/>
            <a:ext cx="46794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s-419" sz="2000" b="0" i="0" u="none" strike="noStrike" cap="none">
                <a:solidFill>
                  <a:srgbClr val="121212"/>
                </a:solidFill>
                <a:latin typeface="Helvetica Neue Light"/>
                <a:ea typeface="Helvetica Neue Light"/>
                <a:cs typeface="Helvetica Neue Light"/>
                <a:sym typeface="Helvetica Neue Light"/>
              </a:rPr>
              <a:t> </a:t>
            </a:r>
            <a:r>
              <a:rPr lang="es-419" sz="2000" b="1" i="0" u="none" strike="noStrike" cap="none">
                <a:solidFill>
                  <a:srgbClr val="121212"/>
                </a:solidFill>
                <a:latin typeface="Helvetica Neue"/>
                <a:ea typeface="Helvetica Neue"/>
                <a:cs typeface="Helvetica Neue"/>
                <a:sym typeface="Helvetica Neue"/>
              </a:rPr>
              <a:t>    Clase 0. </a:t>
            </a:r>
            <a:r>
              <a:rPr lang="es-419" sz="2000" b="0" i="0" u="none" strike="noStrike" cap="none">
                <a:solidFill>
                  <a:srgbClr val="121212"/>
                </a:solidFill>
                <a:latin typeface="Helvetica Neue Light"/>
                <a:ea typeface="Helvetica Neue Light"/>
                <a:cs typeface="Helvetica Neue Light"/>
                <a:sym typeface="Helvetica Neue Light"/>
              </a:rPr>
              <a:t> Python</a:t>
            </a:r>
            <a:endParaRPr sz="1400" b="0" i="0" u="none" strike="noStrike" cap="none">
              <a:solidFill>
                <a:srgbClr val="121212"/>
              </a:solidFill>
              <a:latin typeface="Helvetica Neue Light"/>
              <a:ea typeface="Helvetica Neue Light"/>
              <a:cs typeface="Helvetica Neue Light"/>
              <a:sym typeface="Helvetica Neue Light"/>
            </a:endParaRPr>
          </a:p>
        </p:txBody>
      </p:sp>
      <p:sp>
        <p:nvSpPr>
          <p:cNvPr id="145" name="Google Shape;145;p28"/>
          <p:cNvSpPr txBox="1"/>
          <p:nvPr/>
        </p:nvSpPr>
        <p:spPr>
          <a:xfrm>
            <a:off x="707225" y="4382850"/>
            <a:ext cx="17310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4" name="Rectángulo 3">
            <a:extLst>
              <a:ext uri="{FF2B5EF4-FFF2-40B4-BE49-F238E27FC236}">
                <a16:creationId xmlns:a16="http://schemas.microsoft.com/office/drawing/2014/main" id="{940C6C7B-8FCE-6962-81B8-93CEF9B28F06}"/>
              </a:ext>
            </a:extLst>
          </p:cNvPr>
          <p:cNvSpPr/>
          <p:nvPr/>
        </p:nvSpPr>
        <p:spPr>
          <a:xfrm>
            <a:off x="3650926" y="393793"/>
            <a:ext cx="1608543" cy="580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highlight>
                <a:srgbClr val="FFFF00"/>
              </a:highlight>
            </a:endParaRPr>
          </a:p>
        </p:txBody>
      </p:sp>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DDDC8B54-DFF1-504F-3485-6C5D9548CD65}"/>
                  </a:ext>
                </a:extLst>
              </p14:cNvPr>
              <p14:cNvContentPartPr/>
              <p14:nvPr/>
            </p14:nvContentPartPr>
            <p14:xfrm>
              <a:off x="3371912" y="372700"/>
              <a:ext cx="2006640" cy="679320"/>
            </p14:xfrm>
          </p:contentPart>
        </mc:Choice>
        <mc:Fallback xmlns="">
          <p:pic>
            <p:nvPicPr>
              <p:cNvPr id="5" name="Entrada de lápiz 4">
                <a:extLst>
                  <a:ext uri="{FF2B5EF4-FFF2-40B4-BE49-F238E27FC236}">
                    <a16:creationId xmlns:a16="http://schemas.microsoft.com/office/drawing/2014/main" id="{DDDC8B54-DFF1-504F-3485-6C5D9548CD65}"/>
                  </a:ext>
                </a:extLst>
              </p:cNvPr>
              <p:cNvPicPr/>
              <p:nvPr/>
            </p:nvPicPr>
            <p:blipFill>
              <a:blip r:embed="rId5"/>
              <a:stretch>
                <a:fillRect/>
              </a:stretch>
            </p:blipFill>
            <p:spPr>
              <a:xfrm>
                <a:off x="3318272" y="265060"/>
                <a:ext cx="2114280" cy="89496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7"/>
          <p:cNvSpPr txBox="1">
            <a:spLocks noGrp="1"/>
          </p:cNvSpPr>
          <p:nvPr>
            <p:ph type="subTitle" idx="1"/>
          </p:nvPr>
        </p:nvSpPr>
        <p:spPr>
          <a:xfrm>
            <a:off x="685800" y="3868760"/>
            <a:ext cx="56250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322" name="Google Shape;322;p47"/>
          <p:cNvSpPr txBox="1">
            <a:spLocks noGrp="1"/>
          </p:cNvSpPr>
          <p:nvPr>
            <p:ph type="body" idx="4294967295"/>
          </p:nvPr>
        </p:nvSpPr>
        <p:spPr>
          <a:xfrm>
            <a:off x="409200" y="3695950"/>
            <a:ext cx="8325600" cy="1061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s-419" sz="1800">
                <a:latin typeface="Helvetica Neue Light"/>
                <a:ea typeface="Helvetica Neue Light"/>
                <a:cs typeface="Helvetica Neue Light"/>
                <a:sym typeface="Helvetica Neue Light"/>
              </a:rPr>
              <a:t>Los frameworks </a:t>
            </a:r>
            <a:r>
              <a:rPr lang="es-419" sz="1800">
                <a:highlight>
                  <a:srgbClr val="3CEFAB"/>
                </a:highlight>
                <a:latin typeface="Helvetica Neue Light"/>
                <a:ea typeface="Helvetica Neue Light"/>
                <a:cs typeface="Helvetica Neue Light"/>
                <a:sym typeface="Helvetica Neue Light"/>
              </a:rPr>
              <a:t>establecen</a:t>
            </a:r>
            <a:r>
              <a:rPr lang="es-419" sz="1800">
                <a:latin typeface="Helvetica Neue Light"/>
                <a:ea typeface="Helvetica Neue Light"/>
                <a:cs typeface="Helvetica Neue Light"/>
                <a:sym typeface="Helvetica Neue Light"/>
              </a:rPr>
              <a:t>, además, una </a:t>
            </a:r>
            <a:r>
              <a:rPr lang="es-419" sz="1800">
                <a:highlight>
                  <a:srgbClr val="3CEFAB"/>
                </a:highlight>
                <a:latin typeface="Helvetica Neue Light"/>
                <a:ea typeface="Helvetica Neue Light"/>
                <a:cs typeface="Helvetica Neue Light"/>
                <a:sym typeface="Helvetica Neue Light"/>
              </a:rPr>
              <a:t>estructura determinada para el código</a:t>
            </a:r>
            <a:r>
              <a:rPr lang="es-419" sz="1800">
                <a:latin typeface="Helvetica Neue Light"/>
                <a:ea typeface="Helvetica Neue Light"/>
                <a:cs typeface="Helvetica Neue Light"/>
                <a:sym typeface="Helvetica Neue Light"/>
              </a:rPr>
              <a:t> y todos los archivos, como así también una </a:t>
            </a:r>
            <a:r>
              <a:rPr lang="es-419" sz="1800">
                <a:highlight>
                  <a:srgbClr val="3CEFAB"/>
                </a:highlight>
                <a:latin typeface="Helvetica Neue Light"/>
                <a:ea typeface="Helvetica Neue Light"/>
                <a:cs typeface="Helvetica Neue Light"/>
                <a:sym typeface="Helvetica Neue Light"/>
              </a:rPr>
              <a:t>metodología armada del proyecto.</a:t>
            </a:r>
            <a:endParaRPr sz="1800">
              <a:solidFill>
                <a:srgbClr val="000000"/>
              </a:solidFill>
              <a:highlight>
                <a:srgbClr val="3CEFAB"/>
              </a:highlight>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Clr>
                <a:schemeClr val="dk1"/>
              </a:buClr>
              <a:buSzPts val="1100"/>
              <a:buFont typeface="Arial"/>
              <a:buNone/>
            </a:pPr>
            <a:endParaRPr sz="1800">
              <a:solidFill>
                <a:srgbClr val="000000"/>
              </a:solidFill>
              <a:latin typeface="Helvetica Neue Light"/>
              <a:ea typeface="Helvetica Neue Light"/>
              <a:cs typeface="Helvetica Neue Light"/>
              <a:sym typeface="Helvetica Neue Light"/>
            </a:endParaRPr>
          </a:p>
        </p:txBody>
      </p:sp>
      <p:pic>
        <p:nvPicPr>
          <p:cNvPr id="324" name="Google Shape;324;p47"/>
          <p:cNvPicPr preferRelativeResize="0"/>
          <p:nvPr/>
        </p:nvPicPr>
        <p:blipFill rotWithShape="1">
          <a:blip r:embed="rId3">
            <a:alphaModFix/>
          </a:blip>
          <a:srcRect/>
          <a:stretch/>
        </p:blipFill>
        <p:spPr>
          <a:xfrm>
            <a:off x="1325100" y="1298550"/>
            <a:ext cx="6297825" cy="2321200"/>
          </a:xfrm>
          <a:prstGeom prst="rect">
            <a:avLst/>
          </a:prstGeom>
          <a:noFill/>
          <a:ln>
            <a:noFill/>
          </a:ln>
        </p:spPr>
      </p:pic>
      <p:sp>
        <p:nvSpPr>
          <p:cNvPr id="325" name="Google Shape;325;p47"/>
          <p:cNvSpPr txBox="1"/>
          <p:nvPr/>
        </p:nvSpPr>
        <p:spPr>
          <a:xfrm>
            <a:off x="954891" y="493670"/>
            <a:ext cx="6929400" cy="6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419" sz="3500" b="0" i="1" u="none" strike="noStrike" cap="none">
                <a:solidFill>
                  <a:schemeClr val="dk1"/>
                </a:solidFill>
                <a:latin typeface="Anton"/>
                <a:ea typeface="Anton"/>
                <a:cs typeface="Anton"/>
                <a:sym typeface="Anton"/>
              </a:rPr>
              <a:t>FRAMEWORKS</a:t>
            </a:r>
            <a:endParaRPr sz="3500" b="0" i="1" u="none" strike="noStrike" cap="none">
              <a:solidFill>
                <a:srgbClr val="0000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329"/>
        <p:cNvGrpSpPr/>
        <p:nvPr/>
      </p:nvGrpSpPr>
      <p:grpSpPr>
        <a:xfrm>
          <a:off x="0" y="0"/>
          <a:ext cx="0" cy="0"/>
          <a:chOff x="0" y="0"/>
          <a:chExt cx="0" cy="0"/>
        </a:xfrm>
      </p:grpSpPr>
      <p:sp>
        <p:nvSpPr>
          <p:cNvPr id="330" name="Google Shape;330;p48"/>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PROGRAMADORES</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Google Shape;337;p49"/>
          <p:cNvSpPr txBox="1"/>
          <p:nvPr/>
        </p:nvSpPr>
        <p:spPr>
          <a:xfrm>
            <a:off x="1060191" y="469058"/>
            <a:ext cx="7023600" cy="98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¿Cuál es el trabajo del programador?</a:t>
            </a:r>
            <a:endParaRPr sz="3500" b="0" i="1" u="none" strike="noStrike" cap="none">
              <a:solidFill>
                <a:srgbClr val="000000"/>
              </a:solidFill>
              <a:latin typeface="Anton"/>
              <a:ea typeface="Anton"/>
              <a:cs typeface="Anton"/>
              <a:sym typeface="Anton"/>
            </a:endParaRPr>
          </a:p>
        </p:txBody>
      </p:sp>
      <p:sp>
        <p:nvSpPr>
          <p:cNvPr id="338" name="Google Shape;338;p49"/>
          <p:cNvSpPr txBox="1"/>
          <p:nvPr/>
        </p:nvSpPr>
        <p:spPr>
          <a:xfrm>
            <a:off x="367400" y="2262875"/>
            <a:ext cx="6233400" cy="13392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s-419" sz="2000" b="0" i="0" u="none" strike="noStrike" cap="none">
                <a:solidFill>
                  <a:srgbClr val="000000"/>
                </a:solidFill>
                <a:latin typeface="Helvetica Neue Light"/>
                <a:ea typeface="Helvetica Neue Light"/>
                <a:cs typeface="Helvetica Neue Light"/>
                <a:sym typeface="Helvetica Neue Light"/>
              </a:rPr>
              <a:t>Los Programadores desarrollan aplicaciones y programas informáticos, sirviéndose de las bases de un software existente para crear una interfaz para los usuarios con fines comerciales, profesionales o recreativos.</a:t>
            </a:r>
            <a:endParaRPr sz="2000" b="0" i="0" u="none" strike="noStrike" cap="none">
              <a:solidFill>
                <a:srgbClr val="FFFFFF"/>
              </a:solidFill>
              <a:latin typeface="Helvetica Neue Light"/>
              <a:ea typeface="Helvetica Neue Light"/>
              <a:cs typeface="Helvetica Neue Light"/>
              <a:sym typeface="Helvetica Neue Light"/>
            </a:endParaRPr>
          </a:p>
        </p:txBody>
      </p:sp>
      <p:pic>
        <p:nvPicPr>
          <p:cNvPr id="339" name="Google Shape;339;p49"/>
          <p:cNvPicPr preferRelativeResize="0"/>
          <p:nvPr/>
        </p:nvPicPr>
        <p:blipFill rotWithShape="1">
          <a:blip r:embed="rId3">
            <a:alphaModFix/>
          </a:blip>
          <a:srcRect/>
          <a:stretch/>
        </p:blipFill>
        <p:spPr>
          <a:xfrm>
            <a:off x="6876900" y="1693829"/>
            <a:ext cx="1755767" cy="17557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50"/>
          <p:cNvSpPr txBox="1"/>
          <p:nvPr/>
        </p:nvSpPr>
        <p:spPr>
          <a:xfrm>
            <a:off x="538050" y="1799650"/>
            <a:ext cx="8067900" cy="2444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50000"/>
              </a:lnSpc>
              <a:spcBef>
                <a:spcPts val="0"/>
              </a:spcBef>
              <a:spcAft>
                <a:spcPts val="0"/>
              </a:spcAft>
              <a:buClr>
                <a:srgbClr val="29DB80"/>
              </a:buClr>
              <a:buSzPts val="1800"/>
              <a:buFont typeface="Helvetica Neue Light"/>
              <a:buChar char="●"/>
            </a:pPr>
            <a:r>
              <a:rPr lang="es-419" sz="1800" b="0" i="0" u="none" strike="noStrike" cap="none" dirty="0">
                <a:solidFill>
                  <a:srgbClr val="000000"/>
                </a:solidFill>
                <a:latin typeface="Helvetica Neue Light"/>
                <a:ea typeface="Helvetica Neue Light"/>
                <a:cs typeface="Helvetica Neue Light"/>
                <a:sym typeface="Helvetica Neue Light"/>
              </a:rPr>
              <a:t>Nunca pierdas la ilusión</a:t>
            </a:r>
            <a:endParaRPr sz="1800" b="0" i="0" u="none" strike="noStrike" cap="none" dirty="0">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29DB80"/>
              </a:buClr>
              <a:buSzPts val="1800"/>
              <a:buFont typeface="Helvetica Neue Light"/>
              <a:buChar char="●"/>
            </a:pPr>
            <a:r>
              <a:rPr lang="es-419" sz="1800" b="0" i="0" u="none" strike="noStrike" cap="none" dirty="0" err="1">
                <a:solidFill>
                  <a:srgbClr val="000000"/>
                </a:solidFill>
                <a:latin typeface="Helvetica Neue Light"/>
                <a:ea typeface="Helvetica Neue Light"/>
                <a:cs typeface="Helvetica Neue Light"/>
                <a:sym typeface="Helvetica Neue Light"/>
              </a:rPr>
              <a:t>Encontrá</a:t>
            </a:r>
            <a:r>
              <a:rPr lang="es-419" sz="1800" b="0" i="0" u="none" strike="noStrike" cap="none" dirty="0">
                <a:solidFill>
                  <a:srgbClr val="000000"/>
                </a:solidFill>
                <a:latin typeface="Helvetica Neue Light"/>
                <a:ea typeface="Helvetica Neue Light"/>
                <a:cs typeface="Helvetica Neue Light"/>
                <a:sym typeface="Helvetica Neue Light"/>
              </a:rPr>
              <a:t> tu ritmo</a:t>
            </a:r>
            <a:endParaRPr sz="1800" b="0" i="0" u="none" strike="noStrike" cap="none" dirty="0">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29DB80"/>
              </a:buClr>
              <a:buSzPts val="1800"/>
              <a:buFont typeface="Helvetica Neue Light"/>
              <a:buChar char="●"/>
            </a:pPr>
            <a:r>
              <a:rPr lang="es-419" sz="1800" b="1" i="0" u="none" strike="noStrike" cap="none" dirty="0" err="1">
                <a:solidFill>
                  <a:srgbClr val="000000"/>
                </a:solidFill>
                <a:latin typeface="Helvetica Neue"/>
                <a:ea typeface="Helvetica Neue"/>
                <a:cs typeface="Helvetica Neue"/>
                <a:sym typeface="Helvetica Neue"/>
              </a:rPr>
              <a:t>Tratá</a:t>
            </a:r>
            <a:r>
              <a:rPr lang="es-419" sz="1800" b="1" i="0" u="none" strike="noStrike" cap="none" dirty="0">
                <a:solidFill>
                  <a:srgbClr val="000000"/>
                </a:solidFill>
                <a:latin typeface="Helvetica Neue"/>
                <a:ea typeface="Helvetica Neue"/>
                <a:cs typeface="Helvetica Neue"/>
                <a:sym typeface="Helvetica Neue"/>
              </a:rPr>
              <a:t> de entender la lógica</a:t>
            </a:r>
            <a:r>
              <a:rPr lang="es-419" sz="1800" b="0" i="0" u="none" strike="noStrike" cap="none" dirty="0">
                <a:solidFill>
                  <a:srgbClr val="000000"/>
                </a:solidFill>
                <a:latin typeface="Helvetica Neue Light"/>
                <a:ea typeface="Helvetica Neue Light"/>
                <a:cs typeface="Helvetica Neue Light"/>
                <a:sym typeface="Helvetica Neue Light"/>
              </a:rPr>
              <a:t>, no memorices código</a:t>
            </a:r>
            <a:endParaRPr sz="1800" b="0" i="0" u="none" strike="noStrike" cap="none" dirty="0">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29DB80"/>
              </a:buClr>
              <a:buSzPts val="1800"/>
              <a:buFont typeface="Helvetica Neue Light"/>
              <a:buChar char="●"/>
            </a:pPr>
            <a:r>
              <a:rPr lang="es-419" sz="1800" b="0" i="0" u="none" strike="noStrike" cap="none" dirty="0">
                <a:solidFill>
                  <a:srgbClr val="000000"/>
                </a:solidFill>
                <a:latin typeface="Helvetica Neue Light"/>
                <a:ea typeface="Helvetica Neue Light"/>
                <a:cs typeface="Helvetica Neue Light"/>
                <a:sym typeface="Helvetica Neue Light"/>
              </a:rPr>
              <a:t>Desconectar es importante</a:t>
            </a:r>
            <a:endParaRPr sz="1800" b="0" i="0" u="none" strike="noStrike" cap="none" dirty="0">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29DB80"/>
              </a:buClr>
              <a:buSzPts val="1800"/>
              <a:buFont typeface="Helvetica Neue Light"/>
              <a:buChar char="●"/>
            </a:pPr>
            <a:r>
              <a:rPr lang="es-419" sz="1800" b="0" i="0" u="none" strike="noStrike" cap="none" dirty="0">
                <a:solidFill>
                  <a:srgbClr val="000000"/>
                </a:solidFill>
                <a:latin typeface="Helvetica Neue Light"/>
                <a:ea typeface="Helvetica Neue Light"/>
                <a:cs typeface="Helvetica Neue Light"/>
                <a:sym typeface="Helvetica Neue Light"/>
              </a:rPr>
              <a:t>Pedí ayuda y ayuda a los que necesiten</a:t>
            </a:r>
            <a:endParaRPr sz="1800" b="0" i="0" u="none" strike="noStrike" cap="none" dirty="0">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29DB80"/>
              </a:buClr>
              <a:buSzPts val="1800"/>
              <a:buFont typeface="Helvetica Neue Light"/>
              <a:buChar char="●"/>
            </a:pPr>
            <a:r>
              <a:rPr lang="es-419" sz="1800" b="0" i="0" u="none" strike="noStrike" cap="none" dirty="0">
                <a:solidFill>
                  <a:srgbClr val="000000"/>
                </a:solidFill>
                <a:latin typeface="Helvetica Neue Light"/>
                <a:ea typeface="Helvetica Neue Light"/>
                <a:cs typeface="Helvetica Neue Light"/>
                <a:sym typeface="Helvetica Neue Light"/>
              </a:rPr>
              <a:t>No olvides lo que lograste hasta ahora</a:t>
            </a:r>
            <a:endParaRPr sz="1800" b="0" i="0" u="none" strike="noStrike" cap="none" dirty="0">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29DB80"/>
              </a:buClr>
              <a:buSzPts val="1800"/>
              <a:buFont typeface="Helvetica Neue Light"/>
              <a:buChar char="●"/>
            </a:pPr>
            <a:r>
              <a:rPr lang="es-419" sz="1800" b="0" i="0" u="none" strike="noStrike" cap="none" dirty="0">
                <a:solidFill>
                  <a:srgbClr val="000000"/>
                </a:solidFill>
                <a:latin typeface="Helvetica Neue Light"/>
                <a:ea typeface="Helvetica Neue Light"/>
                <a:cs typeface="Helvetica Neue Light"/>
                <a:sym typeface="Helvetica Neue Light"/>
              </a:rPr>
              <a:t>No pienses mucho en un futuro a largo plazo, enfócate en el día a día</a:t>
            </a:r>
            <a:endParaRPr sz="1800" b="0" i="0" u="none" strike="noStrike" cap="none" dirty="0">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29DB80"/>
              </a:buClr>
              <a:buSzPts val="1800"/>
              <a:buFont typeface="Helvetica Neue"/>
              <a:buChar char="●"/>
            </a:pPr>
            <a:r>
              <a:rPr lang="es-419" sz="1800" b="1" i="0" u="none" strike="noStrike" cap="none" dirty="0">
                <a:solidFill>
                  <a:srgbClr val="000000"/>
                </a:solidFill>
                <a:latin typeface="Helvetica Neue"/>
                <a:ea typeface="Helvetica Neue"/>
                <a:cs typeface="Helvetica Neue"/>
                <a:sym typeface="Helvetica Neue"/>
              </a:rPr>
              <a:t>Reaprende los fundamentos las veces necesarias</a:t>
            </a:r>
            <a:endParaRPr sz="1800" b="1" i="0" u="none" strike="noStrike" cap="none" dirty="0">
              <a:solidFill>
                <a:srgbClr val="000000"/>
              </a:solidFill>
              <a:latin typeface="Helvetica Neue"/>
              <a:ea typeface="Helvetica Neue"/>
              <a:cs typeface="Helvetica Neue"/>
              <a:sym typeface="Helvetica Neue"/>
            </a:endParaRPr>
          </a:p>
        </p:txBody>
      </p:sp>
      <p:sp>
        <p:nvSpPr>
          <p:cNvPr id="346" name="Google Shape;346;p50"/>
          <p:cNvSpPr txBox="1"/>
          <p:nvPr/>
        </p:nvSpPr>
        <p:spPr>
          <a:xfrm>
            <a:off x="1973851" y="294850"/>
            <a:ext cx="51963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Consejos para motivarte</a:t>
            </a:r>
            <a:endParaRPr sz="3500" b="0" i="1" u="none" strike="noStrike" cap="none">
              <a:solidFill>
                <a:srgbClr val="000000"/>
              </a:solidFill>
              <a:latin typeface="Anton"/>
              <a:ea typeface="Anton"/>
              <a:cs typeface="Anton"/>
              <a:sym typeface="Anton"/>
            </a:endParaRPr>
          </a:p>
        </p:txBody>
      </p:sp>
      <p:pic>
        <p:nvPicPr>
          <p:cNvPr id="347" name="Google Shape;347;p50"/>
          <p:cNvPicPr preferRelativeResize="0"/>
          <p:nvPr/>
        </p:nvPicPr>
        <p:blipFill rotWithShape="1">
          <a:blip r:embed="rId3">
            <a:alphaModFix/>
          </a:blip>
          <a:srcRect/>
          <a:stretch/>
        </p:blipFill>
        <p:spPr>
          <a:xfrm>
            <a:off x="538050" y="213200"/>
            <a:ext cx="921325" cy="921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51"/>
          <p:cNvSpPr txBox="1"/>
          <p:nvPr/>
        </p:nvSpPr>
        <p:spPr>
          <a:xfrm>
            <a:off x="1398000" y="165615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E0FF00"/>
                </a:solidFill>
                <a:latin typeface="Anton"/>
                <a:ea typeface="Anton"/>
                <a:cs typeface="Anton"/>
                <a:sym typeface="Anton"/>
              </a:rPr>
              <a:t>Metodologías Ágiles</a:t>
            </a:r>
            <a:endParaRPr sz="3600" b="0" i="1" u="none" strike="noStrike" cap="none">
              <a:solidFill>
                <a:srgbClr val="E0FF00"/>
              </a:solidFill>
              <a:latin typeface="Anton"/>
              <a:ea typeface="Anton"/>
              <a:cs typeface="Anton"/>
              <a:sym typeface="Anton"/>
            </a:endParaRPr>
          </a:p>
        </p:txBody>
      </p:sp>
      <p:sp>
        <p:nvSpPr>
          <p:cNvPr id="2" name="Rectángulo: esquinas redondeadas 1">
            <a:extLst>
              <a:ext uri="{FF2B5EF4-FFF2-40B4-BE49-F238E27FC236}">
                <a16:creationId xmlns:a16="http://schemas.microsoft.com/office/drawing/2014/main" id="{125B8740-6D7A-3590-7F61-FE30D60474DB}"/>
              </a:ext>
            </a:extLst>
          </p:cNvPr>
          <p:cNvSpPr/>
          <p:nvPr/>
        </p:nvSpPr>
        <p:spPr>
          <a:xfrm>
            <a:off x="0" y="4498581"/>
            <a:ext cx="9144000" cy="64491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52"/>
          <p:cNvSpPr txBox="1"/>
          <p:nvPr/>
        </p:nvSpPr>
        <p:spPr>
          <a:xfrm>
            <a:off x="1254450" y="379375"/>
            <a:ext cx="6635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¿Qué son las metodologías ágiles?</a:t>
            </a:r>
            <a:endParaRPr sz="3500" b="0" i="1" u="none" strike="noStrike" cap="none">
              <a:solidFill>
                <a:srgbClr val="000000"/>
              </a:solidFill>
              <a:latin typeface="Anton"/>
              <a:ea typeface="Anton"/>
              <a:cs typeface="Anton"/>
              <a:sym typeface="Anton"/>
            </a:endParaRPr>
          </a:p>
        </p:txBody>
      </p:sp>
      <p:sp>
        <p:nvSpPr>
          <p:cNvPr id="359" name="Google Shape;359;p52"/>
          <p:cNvSpPr txBox="1"/>
          <p:nvPr/>
        </p:nvSpPr>
        <p:spPr>
          <a:xfrm>
            <a:off x="774100" y="1686750"/>
            <a:ext cx="4469100" cy="23088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Son las metodologías que permiten adaptar la forma de trabajo a las condiciones del proyecto, dando </a:t>
            </a:r>
            <a:r>
              <a:rPr lang="es-419" sz="1800" b="1" i="0" u="none" strike="noStrike" cap="none">
                <a:solidFill>
                  <a:srgbClr val="000000"/>
                </a:solidFill>
                <a:latin typeface="Helvetica Neue"/>
                <a:ea typeface="Helvetica Neue"/>
                <a:cs typeface="Helvetica Neue"/>
                <a:sym typeface="Helvetica Neue"/>
              </a:rPr>
              <a:t>flexibilidad </a:t>
            </a:r>
            <a:r>
              <a:rPr lang="es-419" sz="1800" b="0" i="0" u="none" strike="noStrike" cap="none">
                <a:solidFill>
                  <a:srgbClr val="000000"/>
                </a:solidFill>
                <a:latin typeface="Helvetica Neue Light"/>
                <a:ea typeface="Helvetica Neue Light"/>
                <a:cs typeface="Helvetica Neue Light"/>
                <a:sym typeface="Helvetica Neue Light"/>
              </a:rPr>
              <a:t>e </a:t>
            </a:r>
            <a:r>
              <a:rPr lang="es-419" sz="1800" b="1" i="0" u="none" strike="noStrike" cap="none">
                <a:solidFill>
                  <a:srgbClr val="000000"/>
                </a:solidFill>
                <a:latin typeface="Helvetica Neue"/>
                <a:ea typeface="Helvetica Neue"/>
                <a:cs typeface="Helvetica Neue"/>
                <a:sym typeface="Helvetica Neue"/>
              </a:rPr>
              <a:t>inmediatez</a:t>
            </a:r>
            <a:r>
              <a:rPr lang="es-419" sz="1800" b="0" i="0" u="none" strike="noStrike" cap="none">
                <a:solidFill>
                  <a:srgbClr val="000000"/>
                </a:solidFill>
                <a:latin typeface="Helvetica Neue Light"/>
                <a:ea typeface="Helvetica Neue Light"/>
                <a:cs typeface="Helvetica Neue Light"/>
                <a:sym typeface="Helvetica Neue Light"/>
              </a:rPr>
              <a:t> al amoldarse a las circunstancias del entorno.</a:t>
            </a:r>
            <a:endParaRPr sz="1800" b="0" i="0" u="none" strike="noStrike" cap="none">
              <a:solidFill>
                <a:srgbClr val="000000"/>
              </a:solidFill>
              <a:latin typeface="Helvetica Neue Light"/>
              <a:ea typeface="Helvetica Neue Light"/>
              <a:cs typeface="Helvetica Neue Light"/>
              <a:sym typeface="Helvetica Neue Light"/>
            </a:endParaRPr>
          </a:p>
        </p:txBody>
      </p:sp>
      <p:pic>
        <p:nvPicPr>
          <p:cNvPr id="360" name="Google Shape;360;p52"/>
          <p:cNvPicPr preferRelativeResize="0"/>
          <p:nvPr/>
        </p:nvPicPr>
        <p:blipFill rotWithShape="1">
          <a:blip r:embed="rId3">
            <a:alphaModFix/>
          </a:blip>
          <a:srcRect l="5597" t="13473" r="3829" b="14582"/>
          <a:stretch/>
        </p:blipFill>
        <p:spPr>
          <a:xfrm>
            <a:off x="5425674" y="1628375"/>
            <a:ext cx="3002625" cy="2395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53"/>
          <p:cNvSpPr txBox="1"/>
          <p:nvPr/>
        </p:nvSpPr>
        <p:spPr>
          <a:xfrm>
            <a:off x="1060191" y="468233"/>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¿Qué metodología ágil usamos?</a:t>
            </a:r>
            <a:endParaRPr sz="3500" b="0" i="1" u="none" strike="noStrike" cap="none">
              <a:solidFill>
                <a:srgbClr val="000000"/>
              </a:solidFill>
              <a:latin typeface="Anton"/>
              <a:ea typeface="Anton"/>
              <a:cs typeface="Anton"/>
              <a:sym typeface="Anton"/>
            </a:endParaRPr>
          </a:p>
        </p:txBody>
      </p:sp>
      <p:sp>
        <p:nvSpPr>
          <p:cNvPr id="367" name="Google Shape;367;p53"/>
          <p:cNvSpPr txBox="1"/>
          <p:nvPr/>
        </p:nvSpPr>
        <p:spPr>
          <a:xfrm>
            <a:off x="627325" y="1991550"/>
            <a:ext cx="4693800" cy="23088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Trabajaremos con </a:t>
            </a:r>
            <a:r>
              <a:rPr lang="es-419" sz="1800" b="1" i="0" u="none" strike="noStrike" cap="none">
                <a:solidFill>
                  <a:srgbClr val="000000"/>
                </a:solidFill>
                <a:latin typeface="Helvetica Neue"/>
                <a:ea typeface="Helvetica Neue"/>
                <a:cs typeface="Helvetica Neue"/>
                <a:sym typeface="Helvetica Neue"/>
              </a:rPr>
              <a:t>Programación Extrema</a:t>
            </a:r>
            <a:r>
              <a:rPr lang="es-419" sz="1800" b="0" i="0" u="none" strike="noStrike" cap="none">
                <a:solidFill>
                  <a:srgbClr val="000000"/>
                </a:solidFill>
                <a:latin typeface="Helvetica Neue Light"/>
                <a:ea typeface="Helvetica Neue Light"/>
                <a:cs typeface="Helvetica Neue Light"/>
                <a:sym typeface="Helvetica Neue Light"/>
              </a:rPr>
              <a:t> o </a:t>
            </a:r>
            <a:r>
              <a:rPr lang="es-419" sz="1800" b="0" i="0" u="none" strike="noStrike" cap="none">
                <a:solidFill>
                  <a:srgbClr val="000000"/>
                </a:solidFill>
                <a:highlight>
                  <a:srgbClr val="3CEFAB"/>
                </a:highlight>
                <a:latin typeface="Helvetica Neue Light"/>
                <a:ea typeface="Helvetica Neue Light"/>
                <a:cs typeface="Helvetica Neue Light"/>
                <a:sym typeface="Helvetica Neue Light"/>
              </a:rPr>
              <a:t>eXtreme Programming (XP)</a:t>
            </a:r>
            <a:r>
              <a:rPr lang="es-419" sz="1800" b="0" i="0" u="none" strike="noStrike" cap="none">
                <a:solidFill>
                  <a:srgbClr val="000000"/>
                </a:solidFill>
                <a:latin typeface="Helvetica Neue Light"/>
                <a:ea typeface="Helvetica Neue Light"/>
                <a:cs typeface="Helvetica Neue Light"/>
                <a:sym typeface="Helvetica Neue Light"/>
              </a:rPr>
              <a:t>. Su objetivo principal es que un equipo de desarrollo pueda producir software de mejor calidad y promover buena calidad de vida al equipo.</a:t>
            </a:r>
            <a:endParaRPr sz="1800" b="0" i="0" u="none" strike="noStrike" cap="none">
              <a:solidFill>
                <a:srgbClr val="000000"/>
              </a:solidFill>
              <a:latin typeface="Helvetica Neue Light"/>
              <a:ea typeface="Helvetica Neue Light"/>
              <a:cs typeface="Helvetica Neue Light"/>
              <a:sym typeface="Helvetica Neue Light"/>
            </a:endParaRPr>
          </a:p>
        </p:txBody>
      </p:sp>
      <p:pic>
        <p:nvPicPr>
          <p:cNvPr id="368" name="Google Shape;368;p53"/>
          <p:cNvPicPr preferRelativeResize="0"/>
          <p:nvPr/>
        </p:nvPicPr>
        <p:blipFill rotWithShape="1">
          <a:blip r:embed="rId3">
            <a:alphaModFix/>
          </a:blip>
          <a:srcRect/>
          <a:stretch/>
        </p:blipFill>
        <p:spPr>
          <a:xfrm>
            <a:off x="5382553" y="1533521"/>
            <a:ext cx="3087597" cy="2834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4" name="Google Shape;374;p54"/>
          <p:cNvSpPr txBox="1"/>
          <p:nvPr/>
        </p:nvSpPr>
        <p:spPr>
          <a:xfrm>
            <a:off x="896491" y="469058"/>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¿Por qué XP?</a:t>
            </a:r>
            <a:endParaRPr sz="3500" b="0" i="1" u="none" strike="noStrike" cap="none">
              <a:solidFill>
                <a:srgbClr val="000000"/>
              </a:solidFill>
              <a:latin typeface="Anton"/>
              <a:ea typeface="Anton"/>
              <a:cs typeface="Anton"/>
              <a:sym typeface="Anton"/>
            </a:endParaRPr>
          </a:p>
        </p:txBody>
      </p:sp>
      <p:sp>
        <p:nvSpPr>
          <p:cNvPr id="375" name="Google Shape;375;p54"/>
          <p:cNvSpPr txBox="1"/>
          <p:nvPr/>
        </p:nvSpPr>
        <p:spPr>
          <a:xfrm>
            <a:off x="515500" y="1762950"/>
            <a:ext cx="4569300" cy="23088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rgbClr val="000000"/>
                </a:solidFill>
                <a:latin typeface="Helvetica Neue Light"/>
                <a:ea typeface="Helvetica Neue Light"/>
                <a:cs typeface="Helvetica Neue Light"/>
                <a:sym typeface="Helvetica Neue Light"/>
              </a:rPr>
              <a:t>Desarrollo iterativo e incremental</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3CEFAB"/>
              </a:buClr>
              <a:buSzPts val="1800"/>
              <a:buFont typeface="Helvetica Neue Light"/>
              <a:buChar char="●"/>
            </a:pPr>
            <a:r>
              <a:rPr lang="es-419" sz="1800" b="1" i="0" u="none" strike="noStrike" cap="none">
                <a:solidFill>
                  <a:srgbClr val="000000"/>
                </a:solidFill>
                <a:latin typeface="Helvetica Neue"/>
                <a:ea typeface="Helvetica Neue"/>
                <a:cs typeface="Helvetica Neue"/>
                <a:sym typeface="Helvetica Neue"/>
              </a:rPr>
              <a:t>Programación en parejas</a:t>
            </a:r>
            <a:endParaRPr sz="1800" b="1" i="0" u="none" strike="noStrike" cap="none">
              <a:solidFill>
                <a:srgbClr val="000000"/>
              </a:solidFill>
              <a:latin typeface="Helvetica Neue"/>
              <a:ea typeface="Helvetica Neue"/>
              <a:cs typeface="Helvetica Neue"/>
              <a:sym typeface="Helvetica Neue"/>
            </a:endParaRPr>
          </a:p>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rgbClr val="000000"/>
                </a:solidFill>
                <a:latin typeface="Helvetica Neue Light"/>
                <a:ea typeface="Helvetica Neue Light"/>
                <a:cs typeface="Helvetica Neue Light"/>
                <a:sym typeface="Helvetica Neue Light"/>
              </a:rPr>
              <a:t>Corrección de </a:t>
            </a:r>
            <a:r>
              <a:rPr lang="es-419" sz="1800" b="1" i="0" u="none" strike="noStrike" cap="none">
                <a:solidFill>
                  <a:srgbClr val="000000"/>
                </a:solidFill>
                <a:latin typeface="Helvetica Neue"/>
                <a:ea typeface="Helvetica Neue"/>
                <a:cs typeface="Helvetica Neue"/>
                <a:sym typeface="Helvetica Neue"/>
              </a:rPr>
              <a:t>todos</a:t>
            </a:r>
            <a:r>
              <a:rPr lang="es-419" sz="1800" b="0" i="0" u="none" strike="noStrike" cap="none">
                <a:solidFill>
                  <a:srgbClr val="000000"/>
                </a:solidFill>
                <a:latin typeface="Helvetica Neue Light"/>
                <a:ea typeface="Helvetica Neue Light"/>
                <a:cs typeface="Helvetica Neue Light"/>
                <a:sym typeface="Helvetica Neue Light"/>
              </a:rPr>
              <a:t> los errores</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rgbClr val="000000"/>
                </a:solidFill>
                <a:latin typeface="Helvetica Neue Light"/>
                <a:ea typeface="Helvetica Neue Light"/>
                <a:cs typeface="Helvetica Neue Light"/>
                <a:sym typeface="Helvetica Neue Light"/>
              </a:rPr>
              <a:t>Refactorización del código</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rgbClr val="000000"/>
                </a:solidFill>
                <a:latin typeface="Helvetica Neue Light"/>
                <a:ea typeface="Helvetica Neue Light"/>
                <a:cs typeface="Helvetica Neue Light"/>
                <a:sym typeface="Helvetica Neue Light"/>
              </a:rPr>
              <a:t>Propiedad de código compartida</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rgbClr val="000000"/>
                </a:solidFill>
                <a:latin typeface="Helvetica Neue Light"/>
                <a:ea typeface="Helvetica Neue Light"/>
                <a:cs typeface="Helvetica Neue Light"/>
                <a:sym typeface="Helvetica Neue Light"/>
              </a:rPr>
              <a:t>Simplicidad en el código</a:t>
            </a:r>
            <a:endParaRPr sz="1800" b="0" i="0" u="none" strike="noStrike" cap="none">
              <a:solidFill>
                <a:srgbClr val="000000"/>
              </a:solidFill>
              <a:latin typeface="Helvetica Neue Light"/>
              <a:ea typeface="Helvetica Neue Light"/>
              <a:cs typeface="Helvetica Neue Light"/>
              <a:sym typeface="Helvetica Neue Light"/>
            </a:endParaRPr>
          </a:p>
        </p:txBody>
      </p:sp>
      <p:pic>
        <p:nvPicPr>
          <p:cNvPr id="376" name="Google Shape;376;p54"/>
          <p:cNvPicPr preferRelativeResize="0"/>
          <p:nvPr/>
        </p:nvPicPr>
        <p:blipFill rotWithShape="1">
          <a:blip r:embed="rId3">
            <a:alphaModFix/>
          </a:blip>
          <a:srcRect/>
          <a:stretch/>
        </p:blipFill>
        <p:spPr>
          <a:xfrm>
            <a:off x="5382553" y="1533521"/>
            <a:ext cx="3087597" cy="283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1400" scaled="0"/>
        </a:gradFill>
        <a:effectLst/>
      </p:bgPr>
    </p:bg>
    <p:spTree>
      <p:nvGrpSpPr>
        <p:cNvPr id="1" name="Shape 380"/>
        <p:cNvGrpSpPr/>
        <p:nvPr/>
      </p:nvGrpSpPr>
      <p:grpSpPr>
        <a:xfrm>
          <a:off x="0" y="0"/>
          <a:ext cx="0" cy="0"/>
          <a:chOff x="0" y="0"/>
          <a:chExt cx="0" cy="0"/>
        </a:xfrm>
      </p:grpSpPr>
      <p:sp>
        <p:nvSpPr>
          <p:cNvPr id="381" name="Google Shape;381;p55"/>
          <p:cNvSpPr txBox="1"/>
          <p:nvPr/>
        </p:nvSpPr>
        <p:spPr>
          <a:xfrm>
            <a:off x="896491" y="1848600"/>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Algunos conceptos claves</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386"/>
        <p:cNvGrpSpPr/>
        <p:nvPr/>
      </p:nvGrpSpPr>
      <p:grpSpPr>
        <a:xfrm>
          <a:off x="0" y="0"/>
          <a:ext cx="0" cy="0"/>
          <a:chOff x="0" y="0"/>
          <a:chExt cx="0" cy="0"/>
        </a:xfrm>
      </p:grpSpPr>
      <p:sp>
        <p:nvSpPr>
          <p:cNvPr id="387" name="Google Shape;387;p56"/>
          <p:cNvSpPr txBox="1"/>
          <p:nvPr/>
        </p:nvSpPr>
        <p:spPr>
          <a:xfrm>
            <a:off x="896491" y="1848600"/>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DATOS VS INFORMACIÓN</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156"/>
        <p:cNvGrpSpPr/>
        <p:nvPr/>
      </p:nvGrpSpPr>
      <p:grpSpPr>
        <a:xfrm>
          <a:off x="0" y="0"/>
          <a:ext cx="0" cy="0"/>
          <a:chOff x="0" y="0"/>
          <a:chExt cx="0" cy="0"/>
        </a:xfrm>
      </p:grpSpPr>
      <p:sp>
        <p:nvSpPr>
          <p:cNvPr id="157" name="Google Shape;157;p30"/>
          <p:cNvSpPr txBox="1"/>
          <p:nvPr/>
        </p:nvSpPr>
        <p:spPr>
          <a:xfrm>
            <a:off x="4033389" y="1439550"/>
            <a:ext cx="4624800" cy="28740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15000"/>
              </a:lnSpc>
              <a:spcBef>
                <a:spcPts val="0"/>
              </a:spcBef>
              <a:spcAft>
                <a:spcPts val="0"/>
              </a:spcAft>
              <a:buClr>
                <a:srgbClr val="000000"/>
              </a:buClr>
              <a:buSzPts val="1800"/>
              <a:buFont typeface="Arial"/>
              <a:buChar char="●"/>
            </a:pPr>
            <a:r>
              <a:rPr lang="es-419" sz="1800" b="0" i="0" u="none" strike="noStrike" cap="none" dirty="0">
                <a:solidFill>
                  <a:srgbClr val="000000"/>
                </a:solidFill>
                <a:latin typeface="Helvetica Neue Light"/>
                <a:ea typeface="Helvetica Neue Light"/>
                <a:cs typeface="Helvetica Neue Light"/>
                <a:sym typeface="Helvetica Neue Light"/>
              </a:rPr>
              <a:t>Reconocer principales nociones y metodologías d</a:t>
            </a:r>
            <a:r>
              <a:rPr lang="es-419" sz="1800" b="0" i="0" u="none" strike="noStrike" cap="none" dirty="0">
                <a:solidFill>
                  <a:schemeClr val="dk1"/>
                </a:solidFill>
                <a:latin typeface="Helvetica Neue Light"/>
                <a:ea typeface="Helvetica Neue Light"/>
                <a:cs typeface="Helvetica Neue Light"/>
                <a:sym typeface="Helvetica Neue Light"/>
              </a:rPr>
              <a:t>el mundo de la programación</a:t>
            </a:r>
            <a:r>
              <a:rPr lang="es-419" sz="1800" b="0" i="0" u="none" strike="noStrike" cap="none" dirty="0">
                <a:solidFill>
                  <a:srgbClr val="000000"/>
                </a:solidFill>
                <a:latin typeface="Helvetica Neue Light"/>
                <a:ea typeface="Helvetica Neue Light"/>
                <a:cs typeface="Helvetica Neue Light"/>
                <a:sym typeface="Helvetica Neue Light"/>
              </a:rPr>
              <a:t>.</a:t>
            </a:r>
            <a:endParaRPr sz="1800" b="0" i="0" u="none" strike="noStrike" cap="none" dirty="0">
              <a:solidFill>
                <a:srgbClr val="000000"/>
              </a:solidFill>
              <a:latin typeface="Helvetica Neue Light"/>
              <a:ea typeface="Helvetica Neue Light"/>
              <a:cs typeface="Helvetica Neue Light"/>
              <a:sym typeface="Helvetica Neue Light"/>
            </a:endParaRPr>
          </a:p>
          <a:p>
            <a:pPr marL="457200" marR="0" lvl="0" indent="-342900" algn="l" rtl="0">
              <a:lnSpc>
                <a:spcPct val="115000"/>
              </a:lnSpc>
              <a:spcBef>
                <a:spcPts val="1000"/>
              </a:spcBef>
              <a:spcAft>
                <a:spcPts val="0"/>
              </a:spcAft>
              <a:buClr>
                <a:srgbClr val="000000"/>
              </a:buClr>
              <a:buSzPts val="1800"/>
              <a:buFont typeface="Arial"/>
              <a:buChar char="●"/>
            </a:pPr>
            <a:r>
              <a:rPr lang="es-419" sz="1800" b="0" i="0" u="none" strike="noStrike" cap="none" dirty="0">
                <a:solidFill>
                  <a:srgbClr val="000000"/>
                </a:solidFill>
                <a:latin typeface="Helvetica Neue Light"/>
                <a:ea typeface="Helvetica Neue Light"/>
                <a:cs typeface="Helvetica Neue Light"/>
                <a:sym typeface="Helvetica Neue Light"/>
              </a:rPr>
              <a:t>Definir Python </a:t>
            </a:r>
            <a:r>
              <a:rPr lang="es-419" sz="1800" b="0" i="0" u="none" strike="noStrike" cap="none" dirty="0">
                <a:solidFill>
                  <a:schemeClr val="dk1"/>
                </a:solidFill>
                <a:latin typeface="Helvetica Neue Light"/>
                <a:ea typeface="Helvetica Neue Light"/>
                <a:cs typeface="Helvetica Neue Light"/>
                <a:sym typeface="Helvetica Neue Light"/>
              </a:rPr>
              <a:t>como lenguaje de programación </a:t>
            </a:r>
            <a:r>
              <a:rPr lang="es-419" sz="1800" b="0" i="0" u="none" strike="noStrike" cap="none" dirty="0">
                <a:solidFill>
                  <a:srgbClr val="000000"/>
                </a:solidFill>
                <a:latin typeface="Helvetica Neue Light"/>
                <a:ea typeface="Helvetica Neue Light"/>
                <a:cs typeface="Helvetica Neue Light"/>
                <a:sym typeface="Helvetica Neue Light"/>
              </a:rPr>
              <a:t>con sus principales ventajas y desventajas. </a:t>
            </a:r>
            <a:endParaRPr sz="1800" b="0" i="0" u="none" strike="noStrike" cap="none" dirty="0">
              <a:solidFill>
                <a:srgbClr val="000000"/>
              </a:solidFill>
              <a:latin typeface="Helvetica Neue Light"/>
              <a:ea typeface="Helvetica Neue Light"/>
              <a:cs typeface="Helvetica Neue Light"/>
              <a:sym typeface="Helvetica Neue Light"/>
            </a:endParaRPr>
          </a:p>
          <a:p>
            <a:pPr marL="457200" marR="0" lvl="0" indent="-342900" algn="l" rtl="0">
              <a:lnSpc>
                <a:spcPct val="115000"/>
              </a:lnSpc>
              <a:spcBef>
                <a:spcPts val="1000"/>
              </a:spcBef>
              <a:spcAft>
                <a:spcPts val="0"/>
              </a:spcAft>
              <a:buClr>
                <a:schemeClr val="dk1"/>
              </a:buClr>
              <a:buSzPts val="1800"/>
              <a:buFont typeface="Arial"/>
              <a:buChar char="●"/>
            </a:pPr>
            <a:r>
              <a:rPr lang="es-419" sz="1800" b="0" i="0" u="none" strike="noStrike" cap="none" dirty="0">
                <a:solidFill>
                  <a:schemeClr val="dk1"/>
                </a:solidFill>
                <a:latin typeface="Helvetica Neue Light"/>
                <a:ea typeface="Helvetica Neue Light"/>
                <a:cs typeface="Helvetica Neue Light"/>
                <a:sym typeface="Helvetica Neue Light"/>
              </a:rPr>
              <a:t>Presentar e instalar el </a:t>
            </a:r>
            <a:r>
              <a:rPr lang="es-419" sz="1800" b="0" i="0" u="none" strike="noStrike" cap="none" dirty="0" err="1">
                <a:solidFill>
                  <a:schemeClr val="dk1"/>
                </a:solidFill>
                <a:latin typeface="Helvetica Neue Light"/>
                <a:ea typeface="Helvetica Neue Light"/>
                <a:cs typeface="Helvetica Neue Light"/>
                <a:sym typeface="Helvetica Neue Light"/>
              </a:rPr>
              <a:t>stack</a:t>
            </a:r>
            <a:r>
              <a:rPr lang="es-419" sz="1800" b="0" i="0" u="none" strike="noStrike" cap="none" dirty="0">
                <a:solidFill>
                  <a:schemeClr val="dk1"/>
                </a:solidFill>
                <a:latin typeface="Helvetica Neue Light"/>
                <a:ea typeface="Helvetica Neue Light"/>
                <a:cs typeface="Helvetica Neue Light"/>
                <a:sym typeface="Helvetica Neue Light"/>
              </a:rPr>
              <a:t> de herramientas de trabajo. </a:t>
            </a:r>
            <a:endParaRPr sz="1800" b="0" i="0" u="none" strike="noStrike" cap="none" dirty="0">
              <a:solidFill>
                <a:schemeClr val="dk1"/>
              </a:solidFill>
              <a:latin typeface="Helvetica Neue Light"/>
              <a:ea typeface="Helvetica Neue Light"/>
              <a:cs typeface="Helvetica Neue Light"/>
              <a:sym typeface="Helvetica Neue Light"/>
            </a:endParaRPr>
          </a:p>
        </p:txBody>
      </p:sp>
      <p:sp>
        <p:nvSpPr>
          <p:cNvPr id="159" name="Google Shape;159;p30"/>
          <p:cNvSpPr txBox="1"/>
          <p:nvPr/>
        </p:nvSpPr>
        <p:spPr>
          <a:xfrm>
            <a:off x="373850" y="2656900"/>
            <a:ext cx="3632700" cy="989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s-419" sz="3000" b="0" i="1" u="none" strike="noStrike" cap="none">
                <a:solidFill>
                  <a:srgbClr val="000000"/>
                </a:solidFill>
                <a:latin typeface="Anton"/>
                <a:ea typeface="Anton"/>
                <a:cs typeface="Anton"/>
                <a:sym typeface="Anton"/>
              </a:rPr>
              <a:t>OBJETIVOS DE LA CLASE</a:t>
            </a:r>
            <a:endParaRPr sz="3000" b="0" i="1" u="none" strike="noStrike" cap="none">
              <a:solidFill>
                <a:srgbClr val="000000"/>
              </a:solidFill>
              <a:latin typeface="Anton"/>
              <a:ea typeface="Anton"/>
              <a:cs typeface="Anton"/>
              <a:sym typeface="Anton"/>
            </a:endParaRPr>
          </a:p>
        </p:txBody>
      </p:sp>
      <p:pic>
        <p:nvPicPr>
          <p:cNvPr id="160" name="Google Shape;160;p30"/>
          <p:cNvPicPr preferRelativeResize="0"/>
          <p:nvPr/>
        </p:nvPicPr>
        <p:blipFill rotWithShape="1">
          <a:blip r:embed="rId3">
            <a:alphaModFix/>
          </a:blip>
          <a:srcRect/>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57"/>
          <p:cNvSpPr txBox="1"/>
          <p:nvPr/>
        </p:nvSpPr>
        <p:spPr>
          <a:xfrm>
            <a:off x="1060191" y="444808"/>
            <a:ext cx="7023600" cy="989100"/>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DATOS 		  VS.		  INFORMACIÓN</a:t>
            </a:r>
            <a:endParaRPr sz="3500" b="0" i="1" u="none" strike="noStrike" cap="none">
              <a:solidFill>
                <a:srgbClr val="000000"/>
              </a:solidFill>
              <a:latin typeface="Anton"/>
              <a:ea typeface="Anton"/>
              <a:cs typeface="Anton"/>
              <a:sym typeface="Anton"/>
            </a:endParaRPr>
          </a:p>
        </p:txBody>
      </p:sp>
      <p:pic>
        <p:nvPicPr>
          <p:cNvPr id="395" name="Google Shape;395;p57"/>
          <p:cNvPicPr preferRelativeResize="0"/>
          <p:nvPr/>
        </p:nvPicPr>
        <p:blipFill rotWithShape="1">
          <a:blip r:embed="rId3">
            <a:alphaModFix/>
          </a:blip>
          <a:srcRect/>
          <a:stretch/>
        </p:blipFill>
        <p:spPr>
          <a:xfrm rot="-5400000">
            <a:off x="3436938" y="182086"/>
            <a:ext cx="2001125" cy="4672150"/>
          </a:xfrm>
          <a:prstGeom prst="rect">
            <a:avLst/>
          </a:prstGeom>
          <a:noFill/>
          <a:ln>
            <a:noFill/>
          </a:ln>
        </p:spPr>
      </p:pic>
      <p:sp>
        <p:nvSpPr>
          <p:cNvPr id="396" name="Google Shape;396;p57"/>
          <p:cNvSpPr txBox="1"/>
          <p:nvPr/>
        </p:nvSpPr>
        <p:spPr>
          <a:xfrm>
            <a:off x="1402850" y="3750800"/>
            <a:ext cx="2768700" cy="922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Característica o atributo </a:t>
            </a:r>
            <a:r>
              <a:rPr lang="es-419" sz="1800" b="1" i="0" u="none" strike="noStrike" cap="none">
                <a:solidFill>
                  <a:srgbClr val="000000"/>
                </a:solidFill>
                <a:highlight>
                  <a:srgbClr val="3CEFAB"/>
                </a:highlight>
                <a:latin typeface="Helvetica Neue"/>
                <a:ea typeface="Helvetica Neue"/>
                <a:cs typeface="Helvetica Neue"/>
                <a:sym typeface="Helvetica Neue"/>
              </a:rPr>
              <a:t>sin procesamiento</a:t>
            </a:r>
            <a:r>
              <a:rPr lang="es-419" sz="1800" b="0" i="0" u="none" strike="noStrike" cap="none">
                <a:solidFill>
                  <a:srgbClr val="000000"/>
                </a:solidFill>
                <a:latin typeface="Helvetica Neue Light"/>
                <a:ea typeface="Helvetica Neue Light"/>
                <a:cs typeface="Helvetica Neue Light"/>
                <a:sym typeface="Helvetica Neue Light"/>
              </a:rPr>
              <a:t>, el cual no informa nada por sí solo. </a:t>
            </a:r>
            <a:endParaRPr sz="500" b="0" i="0" u="none" strike="noStrike" cap="none">
              <a:solidFill>
                <a:srgbClr val="FFFFFF"/>
              </a:solidFill>
              <a:latin typeface="Helvetica Neue Light"/>
              <a:ea typeface="Helvetica Neue Light"/>
              <a:cs typeface="Helvetica Neue Light"/>
              <a:sym typeface="Helvetica Neue Light"/>
            </a:endParaRPr>
          </a:p>
        </p:txBody>
      </p:sp>
      <p:sp>
        <p:nvSpPr>
          <p:cNvPr id="397" name="Google Shape;397;p57"/>
          <p:cNvSpPr txBox="1"/>
          <p:nvPr/>
        </p:nvSpPr>
        <p:spPr>
          <a:xfrm>
            <a:off x="4686650" y="3671125"/>
            <a:ext cx="2958900" cy="922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Unión de </a:t>
            </a:r>
            <a:r>
              <a:rPr lang="es-419" sz="1800" b="1" i="0" u="none" strike="noStrike" cap="none">
                <a:solidFill>
                  <a:srgbClr val="000000"/>
                </a:solidFill>
                <a:highlight>
                  <a:srgbClr val="3CEFAB"/>
                </a:highlight>
                <a:latin typeface="Helvetica Neue"/>
                <a:ea typeface="Helvetica Neue"/>
                <a:cs typeface="Helvetica Neue"/>
                <a:sym typeface="Helvetica Neue"/>
              </a:rPr>
              <a:t>datos procesados</a:t>
            </a:r>
            <a:r>
              <a:rPr lang="es-419" sz="1800" b="0" i="0" u="none" strike="noStrike" cap="none">
                <a:solidFill>
                  <a:srgbClr val="000000"/>
                </a:solidFill>
                <a:latin typeface="Helvetica Neue Light"/>
                <a:ea typeface="Helvetica Neue Light"/>
                <a:cs typeface="Helvetica Neue Light"/>
                <a:sym typeface="Helvetica Neue Light"/>
              </a:rPr>
              <a:t>, que se complementan para informar un hecho.</a:t>
            </a:r>
            <a:endParaRPr sz="5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58"/>
          <p:cNvSpPr txBox="1"/>
          <p:nvPr/>
        </p:nvSpPr>
        <p:spPr>
          <a:xfrm>
            <a:off x="1060191" y="546958"/>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Datos</a:t>
            </a:r>
            <a:endParaRPr sz="3500" b="0" i="1" u="none" strike="noStrike" cap="none">
              <a:solidFill>
                <a:srgbClr val="000000"/>
              </a:solidFill>
              <a:latin typeface="Anton"/>
              <a:ea typeface="Anton"/>
              <a:cs typeface="Anton"/>
              <a:sym typeface="Anton"/>
            </a:endParaRPr>
          </a:p>
        </p:txBody>
      </p:sp>
      <p:sp>
        <p:nvSpPr>
          <p:cNvPr id="404" name="Google Shape;404;p58"/>
          <p:cNvSpPr txBox="1"/>
          <p:nvPr/>
        </p:nvSpPr>
        <p:spPr>
          <a:xfrm>
            <a:off x="392550" y="2061725"/>
            <a:ext cx="5898900" cy="21345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100"/>
              <a:buFont typeface="Arial"/>
              <a:buNone/>
            </a:pPr>
            <a:r>
              <a:rPr lang="es-419" sz="1700" b="0" i="0" u="none" strike="noStrike" cap="none">
                <a:solidFill>
                  <a:srgbClr val="000000"/>
                </a:solidFill>
                <a:latin typeface="Helvetica Neue Light"/>
                <a:ea typeface="Helvetica Neue Light"/>
                <a:cs typeface="Helvetica Neue Light"/>
                <a:sym typeface="Helvetica Neue Light"/>
              </a:rPr>
              <a:t>Un dato es un conjunto discreto, de factores objetivos sobre un hecho real. Dentro de un contexto empresarial, el concepto de </a:t>
            </a:r>
            <a:r>
              <a:rPr lang="es-419" sz="1700" b="1" i="0" u="none" strike="noStrike" cap="none">
                <a:solidFill>
                  <a:srgbClr val="000000"/>
                </a:solidFill>
                <a:latin typeface="Helvetica Neue"/>
                <a:ea typeface="Helvetica Neue"/>
                <a:cs typeface="Helvetica Neue"/>
                <a:sym typeface="Helvetica Neue"/>
              </a:rPr>
              <a:t>dato</a:t>
            </a:r>
            <a:r>
              <a:rPr lang="es-419" sz="1700" b="0" i="0" u="none" strike="noStrike" cap="none">
                <a:solidFill>
                  <a:srgbClr val="000000"/>
                </a:solidFill>
                <a:latin typeface="Helvetica Neue Light"/>
                <a:ea typeface="Helvetica Neue Light"/>
                <a:cs typeface="Helvetica Neue Light"/>
                <a:sym typeface="Helvetica Neue Light"/>
              </a:rPr>
              <a:t> es </a:t>
            </a:r>
            <a:r>
              <a:rPr lang="es-419" sz="1700" b="0" i="0" u="none" strike="noStrike" cap="none">
                <a:solidFill>
                  <a:srgbClr val="000000"/>
                </a:solidFill>
                <a:highlight>
                  <a:srgbClr val="3CEFAB"/>
                </a:highlight>
                <a:latin typeface="Helvetica Neue Light"/>
                <a:ea typeface="Helvetica Neue Light"/>
                <a:cs typeface="Helvetica Neue Light"/>
                <a:sym typeface="Helvetica Neue Light"/>
              </a:rPr>
              <a:t>definido como un </a:t>
            </a:r>
            <a:r>
              <a:rPr lang="es-419" sz="1700" b="1" i="0" u="none" strike="noStrike" cap="none">
                <a:solidFill>
                  <a:srgbClr val="000000"/>
                </a:solidFill>
                <a:highlight>
                  <a:srgbClr val="3CEFAB"/>
                </a:highlight>
                <a:latin typeface="Helvetica Neue"/>
                <a:ea typeface="Helvetica Neue"/>
                <a:cs typeface="Helvetica Neue"/>
                <a:sym typeface="Helvetica Neue"/>
              </a:rPr>
              <a:t>registro de transacciones.</a:t>
            </a:r>
            <a:r>
              <a:rPr lang="es-419" sz="1700" b="0" i="0" u="none" strike="noStrike" cap="none">
                <a:solidFill>
                  <a:srgbClr val="000000"/>
                </a:solidFill>
                <a:highlight>
                  <a:srgbClr val="3CEFAB"/>
                </a:highlight>
                <a:latin typeface="Helvetica Neue Light"/>
                <a:ea typeface="Helvetica Neue Light"/>
                <a:cs typeface="Helvetica Neue Light"/>
                <a:sym typeface="Helvetica Neue Light"/>
              </a:rPr>
              <a:t> </a:t>
            </a:r>
            <a:r>
              <a:rPr lang="es-419" sz="1700" b="0" i="0" u="none" strike="noStrike" cap="none">
                <a:solidFill>
                  <a:srgbClr val="000000"/>
                </a:solidFill>
                <a:latin typeface="Helvetica Neue Light"/>
                <a:ea typeface="Helvetica Neue Light"/>
                <a:cs typeface="Helvetica Neue Light"/>
                <a:sym typeface="Helvetica Neue Light"/>
              </a:rPr>
              <a:t>Un dato no dice nada sobre el porqué de las cosas, y </a:t>
            </a:r>
            <a:r>
              <a:rPr lang="es-419" sz="1700" b="1" i="0" u="none" strike="noStrike" cap="none">
                <a:solidFill>
                  <a:srgbClr val="000000"/>
                </a:solidFill>
                <a:highlight>
                  <a:srgbClr val="3CEFAB"/>
                </a:highlight>
                <a:latin typeface="Helvetica Neue"/>
                <a:ea typeface="Helvetica Neue"/>
                <a:cs typeface="Helvetica Neue"/>
                <a:sym typeface="Helvetica Neue"/>
              </a:rPr>
              <a:t>por sí mismo tiene poca o ninguna relevancia o propósito</a:t>
            </a:r>
            <a:r>
              <a:rPr lang="es-419" sz="1700" b="0" i="0" u="none" strike="noStrike" cap="none">
                <a:solidFill>
                  <a:srgbClr val="000000"/>
                </a:solidFill>
                <a:highlight>
                  <a:srgbClr val="3CEFAB"/>
                </a:highlight>
                <a:latin typeface="Helvetica Neue Light"/>
                <a:ea typeface="Helvetica Neue Light"/>
                <a:cs typeface="Helvetica Neue Light"/>
                <a:sym typeface="Helvetica Neue Light"/>
              </a:rPr>
              <a:t>.</a:t>
            </a:r>
            <a:r>
              <a:rPr lang="es-419" sz="1700" b="0" i="0" u="none" strike="noStrike" cap="none">
                <a:solidFill>
                  <a:srgbClr val="000000"/>
                </a:solidFill>
                <a:latin typeface="Helvetica Neue Light"/>
                <a:ea typeface="Helvetica Neue Light"/>
                <a:cs typeface="Helvetica Neue Light"/>
                <a:sym typeface="Helvetica Neue Light"/>
              </a:rPr>
              <a:t> </a:t>
            </a:r>
            <a:endParaRPr sz="1700" b="0" i="0" u="none" strike="noStrike" cap="none">
              <a:solidFill>
                <a:srgbClr val="000000"/>
              </a:solidFill>
              <a:latin typeface="Helvetica Neue Light"/>
              <a:ea typeface="Helvetica Neue Light"/>
              <a:cs typeface="Helvetica Neue Light"/>
              <a:sym typeface="Helvetica Neue Light"/>
            </a:endParaRPr>
          </a:p>
        </p:txBody>
      </p:sp>
      <p:pic>
        <p:nvPicPr>
          <p:cNvPr id="405" name="Google Shape;405;p58"/>
          <p:cNvPicPr preferRelativeResize="0"/>
          <p:nvPr/>
        </p:nvPicPr>
        <p:blipFill rotWithShape="1">
          <a:blip r:embed="rId3">
            <a:alphaModFix/>
          </a:blip>
          <a:srcRect/>
          <a:stretch/>
        </p:blipFill>
        <p:spPr>
          <a:xfrm>
            <a:off x="6619150" y="2086850"/>
            <a:ext cx="1807050" cy="1807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p59"/>
          <p:cNvSpPr txBox="1"/>
          <p:nvPr/>
        </p:nvSpPr>
        <p:spPr>
          <a:xfrm>
            <a:off x="896491" y="606208"/>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Información</a:t>
            </a:r>
            <a:endParaRPr sz="3500" b="0" i="1" u="none" strike="noStrike" cap="none">
              <a:solidFill>
                <a:srgbClr val="000000"/>
              </a:solidFill>
              <a:latin typeface="Anton"/>
              <a:ea typeface="Anton"/>
              <a:cs typeface="Anton"/>
              <a:sym typeface="Anton"/>
            </a:endParaRPr>
          </a:p>
        </p:txBody>
      </p:sp>
      <p:sp>
        <p:nvSpPr>
          <p:cNvPr id="412" name="Google Shape;412;p59"/>
          <p:cNvSpPr txBox="1"/>
          <p:nvPr/>
        </p:nvSpPr>
        <p:spPr>
          <a:xfrm>
            <a:off x="316350" y="2071650"/>
            <a:ext cx="5610000" cy="21345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1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A diferencia de los datos, </a:t>
            </a:r>
            <a:r>
              <a:rPr lang="es-419" sz="1800" b="1" i="0" u="none" strike="noStrike" cap="none">
                <a:solidFill>
                  <a:srgbClr val="000000"/>
                </a:solidFill>
                <a:highlight>
                  <a:srgbClr val="3CEFAB"/>
                </a:highlight>
                <a:latin typeface="Helvetica Neue"/>
                <a:ea typeface="Helvetica Neue"/>
                <a:cs typeface="Helvetica Neue"/>
                <a:sym typeface="Helvetica Neue"/>
              </a:rPr>
              <a:t>la información tiene significado, relevancia y propósito</a:t>
            </a:r>
            <a:r>
              <a:rPr lang="es-419" sz="1800" b="0" i="0" u="none" strike="noStrike" cap="none">
                <a:solidFill>
                  <a:srgbClr val="000000"/>
                </a:solidFill>
                <a:latin typeface="Helvetica Neue Light"/>
                <a:ea typeface="Helvetica Neue Light"/>
                <a:cs typeface="Helvetica Neue Light"/>
                <a:sym typeface="Helvetica Neue Light"/>
              </a:rPr>
              <a:t>. No sólo puede formar potencialmente a quien la recibe, sino que está organizada para algún propósito. </a:t>
            </a:r>
            <a:r>
              <a:rPr lang="es-419" sz="1800" b="0" i="0" u="none" strike="noStrike" cap="none">
                <a:solidFill>
                  <a:srgbClr val="000000"/>
                </a:solidFill>
                <a:highlight>
                  <a:srgbClr val="3CEFAB"/>
                </a:highlight>
                <a:latin typeface="Helvetica Neue Light"/>
                <a:ea typeface="Helvetica Neue Light"/>
                <a:cs typeface="Helvetica Neue Light"/>
                <a:sym typeface="Helvetica Neue Light"/>
              </a:rPr>
              <a:t>Los datos se convierten en información cuando su creador les </a:t>
            </a:r>
            <a:r>
              <a:rPr lang="es-419" sz="1800" b="1" i="0" u="none" strike="noStrike" cap="none">
                <a:solidFill>
                  <a:srgbClr val="000000"/>
                </a:solidFill>
                <a:highlight>
                  <a:srgbClr val="3CEFAB"/>
                </a:highlight>
                <a:latin typeface="Helvetica Neue"/>
                <a:ea typeface="Helvetica Neue"/>
                <a:cs typeface="Helvetica Neue"/>
                <a:sym typeface="Helvetica Neue"/>
              </a:rPr>
              <a:t>añade significado</a:t>
            </a:r>
            <a:r>
              <a:rPr lang="es-419" sz="1800" b="0" i="0" u="none" strike="noStrike" cap="none">
                <a:solidFill>
                  <a:srgbClr val="000000"/>
                </a:solidFill>
                <a:highlight>
                  <a:srgbClr val="3CEFAB"/>
                </a:highlight>
                <a:latin typeface="Helvetica Neue Light"/>
                <a:ea typeface="Helvetica Neue Light"/>
                <a:cs typeface="Helvetica Neue Light"/>
                <a:sym typeface="Helvetica Neue Light"/>
              </a:rPr>
              <a:t>. </a:t>
            </a:r>
            <a:r>
              <a:rPr lang="es-419" sz="1800" b="0" i="0" u="none" strike="noStrike" cap="none">
                <a:solidFill>
                  <a:srgbClr val="000000"/>
                </a:solidFill>
                <a:latin typeface="Helvetica Neue Light"/>
                <a:ea typeface="Helvetica Neue Light"/>
                <a:cs typeface="Helvetica Neue Light"/>
                <a:sym typeface="Helvetica Neue Light"/>
              </a:rPr>
              <a:t>Transformamos datos en información añadiendoles valor en diversos sentidos. </a:t>
            </a:r>
            <a:endParaRPr sz="1800" b="0" i="0" u="none" strike="noStrike" cap="none">
              <a:solidFill>
                <a:srgbClr val="000000"/>
              </a:solidFill>
              <a:latin typeface="Helvetica Neue Light"/>
              <a:ea typeface="Helvetica Neue Light"/>
              <a:cs typeface="Helvetica Neue Light"/>
              <a:sym typeface="Helvetica Neue Light"/>
            </a:endParaRPr>
          </a:p>
        </p:txBody>
      </p:sp>
      <p:pic>
        <p:nvPicPr>
          <p:cNvPr id="413" name="Google Shape;413;p59"/>
          <p:cNvPicPr preferRelativeResize="0"/>
          <p:nvPr/>
        </p:nvPicPr>
        <p:blipFill rotWithShape="1">
          <a:blip r:embed="rId3">
            <a:alphaModFix/>
          </a:blip>
          <a:srcRect/>
          <a:stretch/>
        </p:blipFill>
        <p:spPr>
          <a:xfrm>
            <a:off x="6413180" y="1997025"/>
            <a:ext cx="2025574" cy="20255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417"/>
        <p:cNvGrpSpPr/>
        <p:nvPr/>
      </p:nvGrpSpPr>
      <p:grpSpPr>
        <a:xfrm>
          <a:off x="0" y="0"/>
          <a:ext cx="0" cy="0"/>
          <a:chOff x="0" y="0"/>
          <a:chExt cx="0" cy="0"/>
        </a:xfrm>
      </p:grpSpPr>
      <p:sp>
        <p:nvSpPr>
          <p:cNvPr id="418" name="Google Shape;418;p60"/>
          <p:cNvSpPr txBox="1"/>
          <p:nvPr/>
        </p:nvSpPr>
        <p:spPr>
          <a:xfrm>
            <a:off x="896491" y="1848600"/>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FRONTEND VS BACKEND</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subTitle" idx="1"/>
          </p:nvPr>
        </p:nvSpPr>
        <p:spPr>
          <a:xfrm>
            <a:off x="685800" y="3868760"/>
            <a:ext cx="56250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pic>
        <p:nvPicPr>
          <p:cNvPr id="425" name="Google Shape;425;p61"/>
          <p:cNvPicPr preferRelativeResize="0"/>
          <p:nvPr/>
        </p:nvPicPr>
        <p:blipFill rotWithShape="1">
          <a:blip r:embed="rId3">
            <a:alphaModFix/>
          </a:blip>
          <a:srcRect t="11394"/>
          <a:stretch/>
        </p:blipFill>
        <p:spPr>
          <a:xfrm>
            <a:off x="868675" y="0"/>
            <a:ext cx="7740298"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62"/>
          <p:cNvSpPr txBox="1"/>
          <p:nvPr/>
        </p:nvSpPr>
        <p:spPr>
          <a:xfrm>
            <a:off x="2801496" y="392850"/>
            <a:ext cx="41799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FrontEnd vs BackEnd</a:t>
            </a:r>
            <a:endParaRPr sz="3500" b="0" i="1" u="none" strike="noStrike" cap="none">
              <a:solidFill>
                <a:srgbClr val="000000"/>
              </a:solidFill>
              <a:latin typeface="Anton"/>
              <a:ea typeface="Anton"/>
              <a:cs typeface="Anton"/>
              <a:sym typeface="Anton"/>
            </a:endParaRPr>
          </a:p>
        </p:txBody>
      </p:sp>
      <p:sp>
        <p:nvSpPr>
          <p:cNvPr id="433" name="Google Shape;433;p62"/>
          <p:cNvSpPr txBox="1"/>
          <p:nvPr/>
        </p:nvSpPr>
        <p:spPr>
          <a:xfrm>
            <a:off x="38550" y="4230832"/>
            <a:ext cx="8759700" cy="727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1000"/>
              </a:spcAft>
              <a:buClr>
                <a:srgbClr val="000000"/>
              </a:buClr>
              <a:buSzPts val="1800"/>
              <a:buFont typeface="Arial"/>
              <a:buNone/>
            </a:pPr>
            <a:r>
              <a:rPr lang="es-419" sz="1800" b="0" i="0" u="none" strike="noStrike" cap="none" dirty="0">
                <a:solidFill>
                  <a:srgbClr val="000000"/>
                </a:solidFill>
                <a:highlight>
                  <a:srgbClr val="3CEFAB"/>
                </a:highlight>
                <a:latin typeface="Helvetica Neue Light"/>
                <a:ea typeface="Helvetica Neue Light"/>
                <a:cs typeface="Helvetica Neue Light"/>
                <a:sym typeface="Helvetica Neue Light"/>
              </a:rPr>
              <a:t>En Python, nosotros vamos a dedicarnos más que nada a la programación </a:t>
            </a:r>
            <a:r>
              <a:rPr lang="es-419" sz="1800" b="0" i="0" u="none" strike="noStrike" cap="none" dirty="0" err="1">
                <a:solidFill>
                  <a:srgbClr val="000000"/>
                </a:solidFill>
                <a:highlight>
                  <a:srgbClr val="3CEFAB"/>
                </a:highlight>
                <a:latin typeface="Helvetica Neue Light"/>
                <a:ea typeface="Helvetica Neue Light"/>
                <a:cs typeface="Helvetica Neue Light"/>
                <a:sym typeface="Helvetica Neue Light"/>
              </a:rPr>
              <a:t>BackEnd</a:t>
            </a:r>
            <a:r>
              <a:rPr lang="es-419" sz="1800" b="0" i="0" u="none" strike="noStrike" cap="none" dirty="0">
                <a:solidFill>
                  <a:srgbClr val="000000"/>
                </a:solidFill>
                <a:highlight>
                  <a:srgbClr val="3CEFAB"/>
                </a:highlight>
                <a:latin typeface="Helvetica Neue Light"/>
                <a:ea typeface="Helvetica Neue Light"/>
                <a:cs typeface="Helvetica Neue Light"/>
                <a:sym typeface="Helvetica Neue Light"/>
              </a:rPr>
              <a:t>.</a:t>
            </a:r>
            <a:endParaRPr sz="1800" b="0" i="0" u="none" strike="noStrike" cap="none" dirty="0">
              <a:solidFill>
                <a:srgbClr val="000000"/>
              </a:solidFill>
              <a:highlight>
                <a:srgbClr val="3CEFAB"/>
              </a:highlight>
              <a:latin typeface="Helvetica Neue Light"/>
              <a:ea typeface="Helvetica Neue Light"/>
              <a:cs typeface="Helvetica Neue Light"/>
              <a:sym typeface="Helvetica Neue Light"/>
            </a:endParaRPr>
          </a:p>
        </p:txBody>
      </p:sp>
      <p:pic>
        <p:nvPicPr>
          <p:cNvPr id="434" name="Google Shape;434;p62"/>
          <p:cNvPicPr preferRelativeResize="0"/>
          <p:nvPr/>
        </p:nvPicPr>
        <p:blipFill rotWithShape="1">
          <a:blip r:embed="rId3">
            <a:alphaModFix/>
          </a:blip>
          <a:srcRect/>
          <a:stretch/>
        </p:blipFill>
        <p:spPr>
          <a:xfrm>
            <a:off x="1988900" y="1413225"/>
            <a:ext cx="1041201" cy="1041201"/>
          </a:xfrm>
          <a:prstGeom prst="rect">
            <a:avLst/>
          </a:prstGeom>
          <a:noFill/>
          <a:ln>
            <a:noFill/>
          </a:ln>
        </p:spPr>
      </p:pic>
      <p:pic>
        <p:nvPicPr>
          <p:cNvPr id="435" name="Google Shape;435;p62"/>
          <p:cNvPicPr preferRelativeResize="0"/>
          <p:nvPr/>
        </p:nvPicPr>
        <p:blipFill rotWithShape="1">
          <a:blip r:embed="rId4">
            <a:alphaModFix/>
          </a:blip>
          <a:srcRect t="13675" b="16014"/>
          <a:stretch/>
        </p:blipFill>
        <p:spPr>
          <a:xfrm>
            <a:off x="6200325" y="1494619"/>
            <a:ext cx="1186525" cy="834184"/>
          </a:xfrm>
          <a:prstGeom prst="rect">
            <a:avLst/>
          </a:prstGeom>
          <a:noFill/>
          <a:ln>
            <a:noFill/>
          </a:ln>
        </p:spPr>
      </p:pic>
      <p:sp>
        <p:nvSpPr>
          <p:cNvPr id="436" name="Google Shape;436;p62"/>
          <p:cNvSpPr txBox="1"/>
          <p:nvPr/>
        </p:nvSpPr>
        <p:spPr>
          <a:xfrm>
            <a:off x="290075" y="2490900"/>
            <a:ext cx="4254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1000"/>
              </a:spcAft>
              <a:buClr>
                <a:srgbClr val="000000"/>
              </a:buClr>
              <a:buSzPts val="1800"/>
              <a:buFont typeface="Arial"/>
              <a:buNone/>
            </a:pPr>
            <a:r>
              <a:rPr lang="es-419" sz="1800" b="1" i="0" u="none" strike="noStrike" cap="none">
                <a:solidFill>
                  <a:schemeClr val="dk1"/>
                </a:solidFill>
                <a:latin typeface="Helvetica Neue"/>
                <a:ea typeface="Helvetica Neue"/>
                <a:cs typeface="Helvetica Neue"/>
                <a:sym typeface="Helvetica Neue"/>
              </a:rPr>
              <a:t>FrontEnd</a:t>
            </a:r>
            <a:r>
              <a:rPr lang="es-419" sz="1800" b="0" i="0" u="none" strike="noStrike" cap="none">
                <a:solidFill>
                  <a:schemeClr val="dk1"/>
                </a:solidFill>
                <a:latin typeface="Helvetica Neue Light"/>
                <a:ea typeface="Helvetica Neue Light"/>
                <a:cs typeface="Helvetica Neue Light"/>
                <a:sym typeface="Helvetica Neue Light"/>
              </a:rPr>
              <a:t> es la parte de un sitio web que interactúa con los usuarios, se le dice lado del cliente.</a:t>
            </a:r>
            <a:endParaRPr sz="1400" b="0" i="0" u="none" strike="noStrike" cap="none">
              <a:solidFill>
                <a:srgbClr val="000000"/>
              </a:solidFill>
              <a:latin typeface="Arial"/>
              <a:ea typeface="Arial"/>
              <a:cs typeface="Arial"/>
              <a:sym typeface="Arial"/>
            </a:endParaRPr>
          </a:p>
        </p:txBody>
      </p:sp>
      <p:sp>
        <p:nvSpPr>
          <p:cNvPr id="437" name="Google Shape;437;p62"/>
          <p:cNvSpPr txBox="1"/>
          <p:nvPr/>
        </p:nvSpPr>
        <p:spPr>
          <a:xfrm>
            <a:off x="4860150" y="2499025"/>
            <a:ext cx="3938100" cy="12315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1000"/>
              </a:spcAft>
              <a:buClr>
                <a:srgbClr val="000000"/>
              </a:buClr>
              <a:buSzPts val="1700"/>
              <a:buFont typeface="Arial"/>
              <a:buNone/>
            </a:pPr>
            <a:r>
              <a:rPr lang="es-419" sz="1700" b="1" i="0" u="none" strike="noStrike" cap="none" dirty="0" err="1">
                <a:solidFill>
                  <a:schemeClr val="dk1"/>
                </a:solidFill>
                <a:latin typeface="Helvetica Neue"/>
                <a:ea typeface="Helvetica Neue"/>
                <a:cs typeface="Helvetica Neue"/>
                <a:sym typeface="Helvetica Neue"/>
              </a:rPr>
              <a:t>BackEnd</a:t>
            </a:r>
            <a:r>
              <a:rPr lang="es-419" sz="1700" b="0" i="0" u="none" strike="noStrike" cap="none" dirty="0">
                <a:solidFill>
                  <a:schemeClr val="dk1"/>
                </a:solidFill>
                <a:latin typeface="Helvetica Neue Light"/>
                <a:ea typeface="Helvetica Neue Light"/>
                <a:cs typeface="Helvetica Neue Light"/>
                <a:sym typeface="Helvetica Neue Light"/>
              </a:rPr>
              <a:t> es la parte que conecta con la base de datos y el servidor que usa el sitio web, se le dice lado del servidor.</a:t>
            </a:r>
            <a:endParaRPr sz="1300" b="0" i="0" u="none" strike="noStrike" cap="none" dirty="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63"/>
          <p:cNvSpPr txBox="1"/>
          <p:nvPr/>
        </p:nvSpPr>
        <p:spPr>
          <a:xfrm>
            <a:off x="1483027" y="392850"/>
            <a:ext cx="61842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Funciones de FrontEnd y BackEnd</a:t>
            </a:r>
            <a:endParaRPr sz="3500" b="0" i="1" u="none" strike="noStrike" cap="none">
              <a:solidFill>
                <a:srgbClr val="000000"/>
              </a:solidFill>
              <a:latin typeface="Anton"/>
              <a:ea typeface="Anton"/>
              <a:cs typeface="Anton"/>
              <a:sym typeface="Anton"/>
            </a:endParaRPr>
          </a:p>
        </p:txBody>
      </p:sp>
      <p:pic>
        <p:nvPicPr>
          <p:cNvPr id="444" name="Google Shape;444;p63"/>
          <p:cNvPicPr preferRelativeResize="0"/>
          <p:nvPr/>
        </p:nvPicPr>
        <p:blipFill rotWithShape="1">
          <a:blip r:embed="rId3">
            <a:alphaModFix/>
          </a:blip>
          <a:srcRect/>
          <a:stretch/>
        </p:blipFill>
        <p:spPr>
          <a:xfrm>
            <a:off x="1988900" y="1565625"/>
            <a:ext cx="1041201" cy="1041201"/>
          </a:xfrm>
          <a:prstGeom prst="rect">
            <a:avLst/>
          </a:prstGeom>
          <a:noFill/>
          <a:ln>
            <a:noFill/>
          </a:ln>
        </p:spPr>
      </p:pic>
      <p:pic>
        <p:nvPicPr>
          <p:cNvPr id="445" name="Google Shape;445;p63"/>
          <p:cNvPicPr preferRelativeResize="0"/>
          <p:nvPr/>
        </p:nvPicPr>
        <p:blipFill rotWithShape="1">
          <a:blip r:embed="rId4">
            <a:alphaModFix/>
          </a:blip>
          <a:srcRect t="13675" b="16014"/>
          <a:stretch/>
        </p:blipFill>
        <p:spPr>
          <a:xfrm>
            <a:off x="6200325" y="1647019"/>
            <a:ext cx="1186525" cy="834184"/>
          </a:xfrm>
          <a:prstGeom prst="rect">
            <a:avLst/>
          </a:prstGeom>
          <a:noFill/>
          <a:ln>
            <a:noFill/>
          </a:ln>
        </p:spPr>
      </p:pic>
      <p:sp>
        <p:nvSpPr>
          <p:cNvPr id="446" name="Google Shape;446;p63"/>
          <p:cNvSpPr txBox="1"/>
          <p:nvPr/>
        </p:nvSpPr>
        <p:spPr>
          <a:xfrm>
            <a:off x="290075" y="2643300"/>
            <a:ext cx="4254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es-419" sz="1800" b="0" i="0" u="none" strike="noStrike" cap="none">
                <a:solidFill>
                  <a:schemeClr val="dk1"/>
                </a:solidFill>
                <a:latin typeface="Helvetica Neue Light"/>
                <a:ea typeface="Helvetica Neue Light"/>
                <a:cs typeface="Helvetica Neue Light"/>
                <a:sym typeface="Helvetica Neue Light"/>
              </a:rPr>
              <a:t>Maquetación, lógica visible de un sitio web. Es lo que puede ver un cliente, y con lo que interactúa.</a:t>
            </a:r>
            <a:endParaRPr sz="1200" b="0" i="0" u="none" strike="noStrike" cap="none">
              <a:solidFill>
                <a:srgbClr val="000000"/>
              </a:solidFill>
              <a:latin typeface="Arial"/>
              <a:ea typeface="Arial"/>
              <a:cs typeface="Arial"/>
              <a:sym typeface="Arial"/>
            </a:endParaRPr>
          </a:p>
        </p:txBody>
      </p:sp>
      <p:sp>
        <p:nvSpPr>
          <p:cNvPr id="447" name="Google Shape;447;p63"/>
          <p:cNvSpPr txBox="1"/>
          <p:nvPr/>
        </p:nvSpPr>
        <p:spPr>
          <a:xfrm>
            <a:off x="4668050" y="2651425"/>
            <a:ext cx="4130100" cy="16239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700"/>
              <a:buFont typeface="Arial"/>
              <a:buNone/>
            </a:pPr>
            <a:r>
              <a:rPr lang="es-419" sz="1700" b="0" i="0" u="none" strike="noStrike" cap="none">
                <a:solidFill>
                  <a:schemeClr val="dk1"/>
                </a:solidFill>
                <a:latin typeface="Helvetica Neue Light"/>
                <a:ea typeface="Helvetica Neue Light"/>
                <a:cs typeface="Helvetica Neue Light"/>
                <a:sym typeface="Helvetica Neue Light"/>
              </a:rPr>
              <a:t>Desarrollo de APIs del lado de los servidores y bases de datos. Se conecta la base de datos con la interfaz de la web/app.</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3" name="Google Shape;453;p64"/>
          <p:cNvSpPr txBox="1"/>
          <p:nvPr/>
        </p:nvSpPr>
        <p:spPr>
          <a:xfrm>
            <a:off x="385650" y="1494850"/>
            <a:ext cx="4226100" cy="2444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29DB80"/>
              </a:buClr>
              <a:buSzPts val="1800"/>
              <a:buFont typeface="Helvetica Neue Light"/>
              <a:buChar char="●"/>
            </a:pPr>
            <a:r>
              <a:rPr lang="es-419" sz="1800" b="0" i="0" u="none" strike="noStrike" cap="none">
                <a:solidFill>
                  <a:srgbClr val="000000"/>
                </a:solidFill>
                <a:latin typeface="Helvetica Neue Light"/>
                <a:ea typeface="Helvetica Neue Light"/>
                <a:cs typeface="Helvetica Neue Light"/>
                <a:sym typeface="Helvetica Neue Light"/>
              </a:rPr>
              <a:t>Creación, integración y mantenimiento de bases  de datos</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00000"/>
              </a:lnSpc>
              <a:spcBef>
                <a:spcPts val="1000"/>
              </a:spcBef>
              <a:spcAft>
                <a:spcPts val="0"/>
              </a:spcAft>
              <a:buClr>
                <a:srgbClr val="29DB80"/>
              </a:buClr>
              <a:buSzPts val="1800"/>
              <a:buFont typeface="Helvetica Neue Light"/>
              <a:buChar char="●"/>
            </a:pPr>
            <a:r>
              <a:rPr lang="es-419" sz="1800" b="0" i="0" u="none" strike="noStrike" cap="none">
                <a:solidFill>
                  <a:srgbClr val="000000"/>
                </a:solidFill>
                <a:latin typeface="Helvetica Neue Light"/>
                <a:ea typeface="Helvetica Neue Light"/>
                <a:cs typeface="Helvetica Neue Light"/>
                <a:sym typeface="Helvetica Neue Light"/>
              </a:rPr>
              <a:t>Comunicación del server, aplicación y base de datos</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00000"/>
              </a:lnSpc>
              <a:spcBef>
                <a:spcPts val="1000"/>
              </a:spcBef>
              <a:spcAft>
                <a:spcPts val="0"/>
              </a:spcAft>
              <a:buClr>
                <a:srgbClr val="29DB80"/>
              </a:buClr>
              <a:buSzPts val="1800"/>
              <a:buFont typeface="Helvetica Neue Light"/>
              <a:buChar char="●"/>
            </a:pPr>
            <a:r>
              <a:rPr lang="es-419" sz="1800" b="0" i="0" u="none" strike="noStrike" cap="none">
                <a:solidFill>
                  <a:srgbClr val="000000"/>
                </a:solidFill>
                <a:latin typeface="Helvetica Neue Light"/>
                <a:ea typeface="Helvetica Neue Light"/>
                <a:cs typeface="Helvetica Neue Light"/>
                <a:sym typeface="Helvetica Neue Light"/>
              </a:rPr>
              <a:t>Creación, mantenimiento, testeo y debugging del backend</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00000"/>
              </a:lnSpc>
              <a:spcBef>
                <a:spcPts val="1000"/>
              </a:spcBef>
              <a:spcAft>
                <a:spcPts val="1000"/>
              </a:spcAft>
              <a:buClr>
                <a:srgbClr val="29DB80"/>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Creación de DB backups</a:t>
            </a:r>
            <a:endParaRPr sz="1800" b="0" i="0" u="none" strike="noStrike" cap="none">
              <a:solidFill>
                <a:srgbClr val="000000"/>
              </a:solidFill>
              <a:latin typeface="Helvetica Neue Light"/>
              <a:ea typeface="Helvetica Neue Light"/>
              <a:cs typeface="Helvetica Neue Light"/>
              <a:sym typeface="Helvetica Neue Light"/>
            </a:endParaRPr>
          </a:p>
        </p:txBody>
      </p:sp>
      <p:sp>
        <p:nvSpPr>
          <p:cNvPr id="454" name="Google Shape;454;p64"/>
          <p:cNvSpPr txBox="1"/>
          <p:nvPr/>
        </p:nvSpPr>
        <p:spPr>
          <a:xfrm>
            <a:off x="1223852" y="381000"/>
            <a:ext cx="678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Algunas tareas involucradas en el backend</a:t>
            </a:r>
            <a:endParaRPr sz="3500" b="0" i="1" u="none" strike="noStrike" cap="none">
              <a:solidFill>
                <a:srgbClr val="000000"/>
              </a:solidFill>
              <a:latin typeface="Anton"/>
              <a:ea typeface="Anton"/>
              <a:cs typeface="Anton"/>
              <a:sym typeface="Anton"/>
            </a:endParaRPr>
          </a:p>
        </p:txBody>
      </p:sp>
      <p:sp>
        <p:nvSpPr>
          <p:cNvPr id="455" name="Google Shape;455;p64"/>
          <p:cNvSpPr txBox="1"/>
          <p:nvPr/>
        </p:nvSpPr>
        <p:spPr>
          <a:xfrm>
            <a:off x="4572000" y="1625050"/>
            <a:ext cx="4168500" cy="20832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29DB80"/>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Conversión y devolución de datos</a:t>
            </a:r>
            <a:endParaRPr sz="1800" b="0" i="0" u="none" strike="noStrike" cap="none">
              <a:solidFill>
                <a:schemeClr val="dk1"/>
              </a:solidFill>
              <a:latin typeface="Helvetica Neue Light"/>
              <a:ea typeface="Helvetica Neue Light"/>
              <a:cs typeface="Helvetica Neue Light"/>
              <a:sym typeface="Helvetica Neue Light"/>
            </a:endParaRPr>
          </a:p>
          <a:p>
            <a:pPr marL="457200" marR="0" lvl="0" indent="-342900" algn="l" rtl="0">
              <a:lnSpc>
                <a:spcPct val="100000"/>
              </a:lnSpc>
              <a:spcBef>
                <a:spcPts val="1000"/>
              </a:spcBef>
              <a:spcAft>
                <a:spcPts val="0"/>
              </a:spcAft>
              <a:buClr>
                <a:srgbClr val="29DB80"/>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Mantenimiento del sistema y deploy</a:t>
            </a:r>
            <a:endParaRPr sz="1800" b="0" i="0" u="none" strike="noStrike" cap="none">
              <a:solidFill>
                <a:schemeClr val="dk1"/>
              </a:solidFill>
              <a:latin typeface="Helvetica Neue Light"/>
              <a:ea typeface="Helvetica Neue Light"/>
              <a:cs typeface="Helvetica Neue Light"/>
              <a:sym typeface="Helvetica Neue Light"/>
            </a:endParaRPr>
          </a:p>
          <a:p>
            <a:pPr marL="457200" marR="0" lvl="0" indent="-342900" algn="l" rtl="0">
              <a:lnSpc>
                <a:spcPct val="100000"/>
              </a:lnSpc>
              <a:spcBef>
                <a:spcPts val="1000"/>
              </a:spcBef>
              <a:spcAft>
                <a:spcPts val="0"/>
              </a:spcAft>
              <a:buClr>
                <a:srgbClr val="29DB80"/>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Integración con API’s</a:t>
            </a:r>
            <a:endParaRPr sz="1800" b="0" i="0" u="none" strike="noStrike" cap="none">
              <a:solidFill>
                <a:schemeClr val="dk1"/>
              </a:solidFill>
              <a:latin typeface="Helvetica Neue Light"/>
              <a:ea typeface="Helvetica Neue Light"/>
              <a:cs typeface="Helvetica Neue Light"/>
              <a:sym typeface="Helvetica Neue Light"/>
            </a:endParaRPr>
          </a:p>
          <a:p>
            <a:pPr marL="457200" marR="0" lvl="0" indent="-342900" algn="l" rtl="0">
              <a:lnSpc>
                <a:spcPct val="100000"/>
              </a:lnSpc>
              <a:spcBef>
                <a:spcPts val="1000"/>
              </a:spcBef>
              <a:spcAft>
                <a:spcPts val="0"/>
              </a:spcAft>
              <a:buClr>
                <a:srgbClr val="29DB80"/>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Seguridad</a:t>
            </a:r>
            <a:endParaRPr sz="1800" b="0" i="0" u="none" strike="noStrike" cap="none">
              <a:solidFill>
                <a:schemeClr val="dk1"/>
              </a:solidFill>
              <a:latin typeface="Helvetica Neue Light"/>
              <a:ea typeface="Helvetica Neue Light"/>
              <a:cs typeface="Helvetica Neue Light"/>
              <a:sym typeface="Helvetica Neue Light"/>
            </a:endParaRPr>
          </a:p>
          <a:p>
            <a:pPr marL="457200" marR="0" lvl="0" indent="-342900" algn="l" rtl="0">
              <a:lnSpc>
                <a:spcPct val="100000"/>
              </a:lnSpc>
              <a:spcBef>
                <a:spcPts val="1000"/>
              </a:spcBef>
              <a:spcAft>
                <a:spcPts val="1000"/>
              </a:spcAft>
              <a:buClr>
                <a:srgbClr val="29DB80"/>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Reportes</a:t>
            </a:r>
            <a:endParaRPr sz="1400" b="0" i="0" u="none" strike="noStrike" cap="none">
              <a:solidFill>
                <a:srgbClr val="000000"/>
              </a:solidFill>
              <a:latin typeface="Arial"/>
              <a:ea typeface="Arial"/>
              <a:cs typeface="Arial"/>
              <a:sym typeface="Arial"/>
            </a:endParaRPr>
          </a:p>
        </p:txBody>
      </p:sp>
      <p:pic>
        <p:nvPicPr>
          <p:cNvPr id="456" name="Google Shape;456;p64"/>
          <p:cNvPicPr preferRelativeResize="0"/>
          <p:nvPr/>
        </p:nvPicPr>
        <p:blipFill rotWithShape="1">
          <a:blip r:embed="rId3">
            <a:alphaModFix/>
          </a:blip>
          <a:srcRect t="13675" b="16014"/>
          <a:stretch/>
        </p:blipFill>
        <p:spPr>
          <a:xfrm>
            <a:off x="3553399" y="3838450"/>
            <a:ext cx="1624622" cy="1142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1400" scaled="0"/>
        </a:gradFill>
        <a:effectLst/>
      </p:bgPr>
    </p:bg>
    <p:spTree>
      <p:nvGrpSpPr>
        <p:cNvPr id="1" name="Shape 465"/>
        <p:cNvGrpSpPr/>
        <p:nvPr/>
      </p:nvGrpSpPr>
      <p:grpSpPr>
        <a:xfrm>
          <a:off x="0" y="0"/>
          <a:ext cx="0" cy="0"/>
          <a:chOff x="0" y="0"/>
          <a:chExt cx="0" cy="0"/>
        </a:xfrm>
      </p:grpSpPr>
      <p:sp>
        <p:nvSpPr>
          <p:cNvPr id="466" name="Google Shape;466;p66"/>
          <p:cNvSpPr txBox="1"/>
          <p:nvPr/>
        </p:nvSpPr>
        <p:spPr>
          <a:xfrm>
            <a:off x="896491" y="1848600"/>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PYTHON</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67"/>
          <p:cNvSpPr txBox="1"/>
          <p:nvPr/>
        </p:nvSpPr>
        <p:spPr>
          <a:xfrm>
            <a:off x="1963298" y="316650"/>
            <a:ext cx="54477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s-419" sz="3500" b="0" i="1" u="none" strike="noStrike" cap="none">
                <a:solidFill>
                  <a:srgbClr val="121212"/>
                </a:solidFill>
                <a:latin typeface="Anton"/>
                <a:ea typeface="Anton"/>
                <a:cs typeface="Anton"/>
                <a:sym typeface="Anton"/>
              </a:rPr>
              <a:t>¿Qué es?</a:t>
            </a:r>
            <a:endParaRPr sz="3400" b="0" i="1" u="none" strike="noStrike" cap="none">
              <a:solidFill>
                <a:srgbClr val="000000"/>
              </a:solidFill>
              <a:latin typeface="Anton"/>
              <a:ea typeface="Anton"/>
              <a:cs typeface="Anton"/>
              <a:sym typeface="Anton"/>
            </a:endParaRPr>
          </a:p>
        </p:txBody>
      </p:sp>
      <p:sp>
        <p:nvSpPr>
          <p:cNvPr id="474" name="Google Shape;474;p67"/>
          <p:cNvSpPr txBox="1"/>
          <p:nvPr/>
        </p:nvSpPr>
        <p:spPr>
          <a:xfrm>
            <a:off x="670425" y="2093750"/>
            <a:ext cx="5910000" cy="24723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chemeClr val="dk1"/>
              </a:buClr>
              <a:buSzPts val="1100"/>
              <a:buFont typeface="Arial"/>
              <a:buNone/>
            </a:pPr>
            <a:r>
              <a:rPr lang="es-419" sz="1800" b="0" i="0" u="none" strike="noStrike" cap="none">
                <a:solidFill>
                  <a:schemeClr val="dk1"/>
                </a:solidFill>
                <a:latin typeface="Helvetica Neue Light"/>
                <a:ea typeface="Helvetica Neue Light"/>
                <a:cs typeface="Helvetica Neue Light"/>
                <a:sym typeface="Helvetica Neue Light"/>
              </a:rPr>
              <a:t>Es un </a:t>
            </a:r>
            <a:r>
              <a:rPr lang="es-419" sz="1800" b="1" i="0" u="none" strike="noStrike" cap="none">
                <a:solidFill>
                  <a:schemeClr val="dk1"/>
                </a:solidFill>
                <a:highlight>
                  <a:srgbClr val="3CEFAB"/>
                </a:highlight>
                <a:latin typeface="Helvetica Neue"/>
                <a:ea typeface="Helvetica Neue"/>
                <a:cs typeface="Helvetica Neue"/>
                <a:sym typeface="Helvetica Neue"/>
              </a:rPr>
              <a:t>lenguaje de programación de código abierto, orientado a objetos, simple y fácil de entender.</a:t>
            </a:r>
            <a:endParaRPr sz="1800" b="1" i="0" u="none" strike="noStrike" cap="none">
              <a:solidFill>
                <a:schemeClr val="dk1"/>
              </a:solidFill>
              <a:highlight>
                <a:srgbClr val="3CEFAB"/>
              </a:highlight>
              <a:latin typeface="Helvetica Neue"/>
              <a:ea typeface="Helvetica Neue"/>
              <a:cs typeface="Helvetica Neue"/>
              <a:sym typeface="Helvetica Neue"/>
            </a:endParaRPr>
          </a:p>
          <a:p>
            <a:pPr marL="0" marR="0" lvl="0" indent="0" algn="l" rtl="0">
              <a:lnSpc>
                <a:spcPct val="150000"/>
              </a:lnSpc>
              <a:spcBef>
                <a:spcPts val="1000"/>
              </a:spcBef>
              <a:spcAft>
                <a:spcPts val="0"/>
              </a:spcAft>
              <a:buClr>
                <a:schemeClr val="dk1"/>
              </a:buClr>
              <a:buSzPts val="1100"/>
              <a:buFont typeface="Arial"/>
              <a:buNone/>
            </a:pPr>
            <a:r>
              <a:rPr lang="es-419" sz="1800" b="0" i="0" u="none" strike="noStrike" cap="none">
                <a:solidFill>
                  <a:schemeClr val="dk1"/>
                </a:solidFill>
                <a:latin typeface="Helvetica Neue Light"/>
                <a:ea typeface="Helvetica Neue Light"/>
                <a:cs typeface="Helvetica Neue Light"/>
                <a:sym typeface="Helvetica Neue Light"/>
              </a:rPr>
              <a:t>Tiene una sintaxis sencilla que cuenta con una vasta biblioteca de herramientas, que hacen de Python un lenguaje de programación único.</a:t>
            </a:r>
            <a:endParaRPr sz="1800" b="0" i="0" u="none" strike="noStrike" cap="none">
              <a:solidFill>
                <a:schemeClr val="dk1"/>
              </a:solidFill>
              <a:latin typeface="Helvetica Neue Light"/>
              <a:ea typeface="Helvetica Neue Light"/>
              <a:cs typeface="Helvetica Neue Light"/>
              <a:sym typeface="Helvetica Neue Light"/>
            </a:endParaRPr>
          </a:p>
          <a:p>
            <a:pPr marL="0" marR="0" lvl="0" indent="0" algn="l" rtl="0">
              <a:lnSpc>
                <a:spcPct val="150000"/>
              </a:lnSpc>
              <a:spcBef>
                <a:spcPts val="1000"/>
              </a:spcBef>
              <a:spcAft>
                <a:spcPts val="0"/>
              </a:spcAft>
              <a:buClr>
                <a:schemeClr val="dk1"/>
              </a:buClr>
              <a:buSzPts val="1100"/>
              <a:buFont typeface="Arial"/>
              <a:buNone/>
            </a:pPr>
            <a:r>
              <a:rPr lang="es-419" sz="1800" b="0" i="0" u="none" strike="noStrike" cap="none">
                <a:solidFill>
                  <a:schemeClr val="dk1"/>
                </a:solidFill>
                <a:latin typeface="Helvetica Neue Light"/>
                <a:ea typeface="Helvetica Neue Light"/>
                <a:cs typeface="Helvetica Neue Light"/>
                <a:sym typeface="Helvetica Neue Light"/>
              </a:rPr>
              <a:t>Es un lenguaje</a:t>
            </a:r>
            <a:r>
              <a:rPr lang="es-419" sz="1800" b="1" i="0" u="none" strike="noStrike" cap="none">
                <a:solidFill>
                  <a:schemeClr val="dk1"/>
                </a:solidFill>
                <a:latin typeface="Helvetica Neue"/>
                <a:ea typeface="Helvetica Neue"/>
                <a:cs typeface="Helvetica Neue"/>
                <a:sym typeface="Helvetica Neue"/>
              </a:rPr>
              <a:t> i</a:t>
            </a:r>
            <a:r>
              <a:rPr lang="es-419" sz="1800" b="1" i="0" u="none" strike="noStrike" cap="none">
                <a:solidFill>
                  <a:schemeClr val="dk1"/>
                </a:solidFill>
                <a:highlight>
                  <a:srgbClr val="3CEFAB"/>
                </a:highlight>
                <a:latin typeface="Helvetica Neue"/>
                <a:ea typeface="Helvetica Neue"/>
                <a:cs typeface="Helvetica Neue"/>
                <a:sym typeface="Helvetica Neue"/>
              </a:rPr>
              <a:t>nterpretado con tipado dinámico, multiparadigma y multiplataforma.</a:t>
            </a:r>
            <a:endParaRPr sz="1800" b="1" i="0" u="none" strike="noStrike" cap="none">
              <a:solidFill>
                <a:schemeClr val="dk1"/>
              </a:solidFill>
              <a:highlight>
                <a:srgbClr val="3CEFAB"/>
              </a:highlight>
              <a:latin typeface="Helvetica Neue"/>
              <a:ea typeface="Helvetica Neue"/>
              <a:cs typeface="Helvetica Neue"/>
              <a:sym typeface="Helvetica Neue"/>
            </a:endParaRPr>
          </a:p>
          <a:p>
            <a:pPr marL="0" marR="0" lvl="0" indent="0" algn="l" rtl="0">
              <a:lnSpc>
                <a:spcPct val="150000"/>
              </a:lnSpc>
              <a:spcBef>
                <a:spcPts val="1000"/>
              </a:spcBef>
              <a:spcAft>
                <a:spcPts val="1000"/>
              </a:spcAft>
              <a:buClr>
                <a:srgbClr val="000000"/>
              </a:buClr>
              <a:buSzPts val="1800"/>
              <a:buFont typeface="Arial"/>
              <a:buNone/>
            </a:pPr>
            <a:endParaRPr sz="1800" b="0" i="0" u="none" strike="noStrike" cap="none">
              <a:solidFill>
                <a:srgbClr val="000000"/>
              </a:solidFill>
              <a:latin typeface="Helvetica Neue Light"/>
              <a:ea typeface="Helvetica Neue Light"/>
              <a:cs typeface="Helvetica Neue Light"/>
              <a:sym typeface="Helvetica Neue Light"/>
            </a:endParaRPr>
          </a:p>
        </p:txBody>
      </p:sp>
      <p:pic>
        <p:nvPicPr>
          <p:cNvPr id="475" name="Google Shape;475;p67"/>
          <p:cNvPicPr preferRelativeResize="0"/>
          <p:nvPr/>
        </p:nvPicPr>
        <p:blipFill rotWithShape="1">
          <a:blip r:embed="rId3">
            <a:alphaModFix/>
          </a:blip>
          <a:srcRect l="15595" t="17831" r="17009" b="17135"/>
          <a:stretch/>
        </p:blipFill>
        <p:spPr>
          <a:xfrm>
            <a:off x="6536725" y="1842250"/>
            <a:ext cx="2020725" cy="1949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31"/>
          <p:cNvSpPr/>
          <p:nvPr/>
        </p:nvSpPr>
        <p:spPr>
          <a:xfrm>
            <a:off x="230130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1"/>
          <p:cNvSpPr/>
          <p:nvPr/>
        </p:nvSpPr>
        <p:spPr>
          <a:xfrm>
            <a:off x="245312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1"/>
          <p:cNvSpPr txBox="1"/>
          <p:nvPr/>
        </p:nvSpPr>
        <p:spPr>
          <a:xfrm>
            <a:off x="2593808" y="1305800"/>
            <a:ext cx="1234800" cy="3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419" sz="1400" b="0" i="0" u="none" strike="noStrike" cap="none">
                <a:solidFill>
                  <a:srgbClr val="000000"/>
                </a:solidFill>
                <a:latin typeface="Helvetica Neue"/>
                <a:ea typeface="Helvetica Neue"/>
                <a:cs typeface="Helvetica Neue"/>
                <a:sym typeface="Helvetica Neue"/>
              </a:rPr>
              <a:t>Clase 0</a:t>
            </a:r>
            <a:endParaRPr sz="1400" b="0" i="0" u="none" strike="noStrike" cap="none">
              <a:solidFill>
                <a:srgbClr val="000000"/>
              </a:solidFill>
              <a:latin typeface="Helvetica Neue"/>
              <a:ea typeface="Helvetica Neue"/>
              <a:cs typeface="Helvetica Neue"/>
              <a:sym typeface="Helvetica Neue"/>
            </a:endParaRPr>
          </a:p>
        </p:txBody>
      </p:sp>
      <p:sp>
        <p:nvSpPr>
          <p:cNvPr id="169" name="Google Shape;169;p31"/>
          <p:cNvSpPr txBox="1"/>
          <p:nvPr/>
        </p:nvSpPr>
        <p:spPr>
          <a:xfrm>
            <a:off x="2435575" y="1758000"/>
            <a:ext cx="18549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419" sz="1200" b="1" i="0" u="none" strike="noStrike" cap="none">
                <a:solidFill>
                  <a:srgbClr val="000000"/>
                </a:solidFill>
                <a:latin typeface="Helvetica Neue"/>
                <a:ea typeface="Helvetica Neue"/>
                <a:cs typeface="Helvetica Neue"/>
                <a:sym typeface="Helvetica Neue"/>
              </a:rPr>
              <a:t>Introducción a programar con Python</a:t>
            </a:r>
            <a:endParaRPr sz="1200" b="1" i="0" u="none" strike="noStrike" cap="none">
              <a:solidFill>
                <a:srgbClr val="000000"/>
              </a:solidFill>
              <a:latin typeface="Helvetica Neue"/>
              <a:ea typeface="Helvetica Neue"/>
              <a:cs typeface="Helvetica Neue"/>
              <a:sym typeface="Helvetica Neue"/>
            </a:endParaRPr>
          </a:p>
        </p:txBody>
      </p:sp>
      <p:cxnSp>
        <p:nvCxnSpPr>
          <p:cNvPr id="170" name="Google Shape;170;p31"/>
          <p:cNvCxnSpPr/>
          <p:nvPr/>
        </p:nvCxnSpPr>
        <p:spPr>
          <a:xfrm>
            <a:off x="2435550" y="2446275"/>
            <a:ext cx="1854900" cy="0"/>
          </a:xfrm>
          <a:prstGeom prst="straightConnector1">
            <a:avLst/>
          </a:prstGeom>
          <a:noFill/>
          <a:ln w="9525" cap="flat" cmpd="sng">
            <a:solidFill>
              <a:srgbClr val="EFEFEF"/>
            </a:solidFill>
            <a:prstDash val="solid"/>
            <a:round/>
            <a:headEnd type="none" w="sm" len="sm"/>
            <a:tailEnd type="none" w="sm" len="sm"/>
          </a:ln>
        </p:spPr>
      </p:cxnSp>
      <p:cxnSp>
        <p:nvCxnSpPr>
          <p:cNvPr id="171" name="Google Shape;171;p31"/>
          <p:cNvCxnSpPr/>
          <p:nvPr/>
        </p:nvCxnSpPr>
        <p:spPr>
          <a:xfrm>
            <a:off x="2435550" y="2928356"/>
            <a:ext cx="1854900" cy="0"/>
          </a:xfrm>
          <a:prstGeom prst="straightConnector1">
            <a:avLst/>
          </a:prstGeom>
          <a:noFill/>
          <a:ln w="9525" cap="flat" cmpd="sng">
            <a:solidFill>
              <a:srgbClr val="EFEFEF"/>
            </a:solidFill>
            <a:prstDash val="solid"/>
            <a:round/>
            <a:headEnd type="none" w="sm" len="sm"/>
            <a:tailEnd type="none" w="sm" len="sm"/>
          </a:ln>
        </p:spPr>
      </p:cxnSp>
      <p:cxnSp>
        <p:nvCxnSpPr>
          <p:cNvPr id="172" name="Google Shape;172;p31"/>
          <p:cNvCxnSpPr/>
          <p:nvPr/>
        </p:nvCxnSpPr>
        <p:spPr>
          <a:xfrm>
            <a:off x="2435550" y="3843832"/>
            <a:ext cx="1854900" cy="0"/>
          </a:xfrm>
          <a:prstGeom prst="straightConnector1">
            <a:avLst/>
          </a:prstGeom>
          <a:noFill/>
          <a:ln w="9525" cap="flat" cmpd="sng">
            <a:solidFill>
              <a:srgbClr val="EFEFEF"/>
            </a:solidFill>
            <a:prstDash val="solid"/>
            <a:round/>
            <a:headEnd type="none" w="sm" len="sm"/>
            <a:tailEnd type="none" w="sm" len="sm"/>
          </a:ln>
        </p:spPr>
      </p:cxnSp>
      <p:cxnSp>
        <p:nvCxnSpPr>
          <p:cNvPr id="173" name="Google Shape;173;p31"/>
          <p:cNvCxnSpPr/>
          <p:nvPr/>
        </p:nvCxnSpPr>
        <p:spPr>
          <a:xfrm>
            <a:off x="2435550" y="3380081"/>
            <a:ext cx="1854900" cy="0"/>
          </a:xfrm>
          <a:prstGeom prst="straightConnector1">
            <a:avLst/>
          </a:prstGeom>
          <a:noFill/>
          <a:ln w="9525" cap="flat" cmpd="sng">
            <a:solidFill>
              <a:srgbClr val="EFEFEF"/>
            </a:solidFill>
            <a:prstDash val="solid"/>
            <a:round/>
            <a:headEnd type="none" w="sm" len="sm"/>
            <a:tailEnd type="none" w="sm" len="sm"/>
          </a:ln>
        </p:spPr>
      </p:cxnSp>
      <p:sp>
        <p:nvSpPr>
          <p:cNvPr id="174" name="Google Shape;174;p31"/>
          <p:cNvSpPr txBox="1"/>
          <p:nvPr/>
        </p:nvSpPr>
        <p:spPr>
          <a:xfrm>
            <a:off x="2831075" y="2550350"/>
            <a:ext cx="1389600" cy="2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s-419" sz="700" b="0" i="0" u="none" strike="noStrike" cap="none">
                <a:solidFill>
                  <a:srgbClr val="000000"/>
                </a:solidFill>
                <a:latin typeface="Helvetica Neue"/>
                <a:ea typeface="Helvetica Neue"/>
                <a:cs typeface="Helvetica Neue"/>
                <a:sym typeface="Helvetica Neue"/>
              </a:rPr>
              <a:t>KICK OFF</a:t>
            </a:r>
            <a:endParaRPr sz="700" b="0" i="0" u="none" strike="noStrike" cap="none">
              <a:solidFill>
                <a:srgbClr val="000000"/>
              </a:solidFill>
              <a:latin typeface="Helvetica Neue"/>
              <a:ea typeface="Helvetica Neue"/>
              <a:cs typeface="Helvetica Neue"/>
              <a:sym typeface="Helvetica Neue"/>
            </a:endParaRPr>
          </a:p>
        </p:txBody>
      </p:sp>
      <p:sp>
        <p:nvSpPr>
          <p:cNvPr id="175" name="Google Shape;175;p31"/>
          <p:cNvSpPr txBox="1"/>
          <p:nvPr/>
        </p:nvSpPr>
        <p:spPr>
          <a:xfrm>
            <a:off x="2831075" y="2953363"/>
            <a:ext cx="1389600" cy="2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s-419" sz="700" b="0" i="0" u="none" strike="noStrike" cap="none">
                <a:solidFill>
                  <a:srgbClr val="000000"/>
                </a:solidFill>
                <a:latin typeface="Helvetica Neue"/>
                <a:ea typeface="Helvetica Neue"/>
                <a:cs typeface="Helvetica Neue"/>
                <a:sym typeface="Helvetica Neue"/>
              </a:rPr>
              <a:t>INSTALACIÓN DE PYTHO</a:t>
            </a:r>
            <a:r>
              <a:rPr lang="es-419" sz="700">
                <a:latin typeface="Helvetica Neue"/>
                <a:ea typeface="Helvetica Neue"/>
                <a:cs typeface="Helvetica Neue"/>
                <a:sym typeface="Helvetica Neue"/>
              </a:rPr>
              <a:t>N Y COLABS</a:t>
            </a:r>
            <a:endParaRPr sz="700" b="0" i="0" u="none" strike="noStrike" cap="none">
              <a:solidFill>
                <a:srgbClr val="000000"/>
              </a:solidFill>
              <a:latin typeface="Helvetica Neue"/>
              <a:ea typeface="Helvetica Neue"/>
              <a:cs typeface="Helvetica Neue"/>
              <a:sym typeface="Helvetica Neue"/>
            </a:endParaRPr>
          </a:p>
        </p:txBody>
      </p:sp>
      <p:pic>
        <p:nvPicPr>
          <p:cNvPr id="176" name="Google Shape;176;p31"/>
          <p:cNvPicPr preferRelativeResize="0"/>
          <p:nvPr/>
        </p:nvPicPr>
        <p:blipFill rotWithShape="1">
          <a:blip r:embed="rId3">
            <a:alphaModFix/>
          </a:blip>
          <a:srcRect/>
          <a:stretch/>
        </p:blipFill>
        <p:spPr>
          <a:xfrm>
            <a:off x="2486326" y="2939987"/>
            <a:ext cx="365613" cy="365613"/>
          </a:xfrm>
          <a:prstGeom prst="rect">
            <a:avLst/>
          </a:prstGeom>
          <a:noFill/>
          <a:ln>
            <a:noFill/>
          </a:ln>
        </p:spPr>
      </p:pic>
      <p:pic>
        <p:nvPicPr>
          <p:cNvPr id="177" name="Google Shape;177;p31"/>
          <p:cNvPicPr preferRelativeResize="0"/>
          <p:nvPr/>
        </p:nvPicPr>
        <p:blipFill rotWithShape="1">
          <a:blip r:embed="rId4">
            <a:alphaModFix/>
          </a:blip>
          <a:srcRect/>
          <a:stretch/>
        </p:blipFill>
        <p:spPr>
          <a:xfrm>
            <a:off x="2486337" y="2504512"/>
            <a:ext cx="365613" cy="365613"/>
          </a:xfrm>
          <a:prstGeom prst="rect">
            <a:avLst/>
          </a:prstGeom>
          <a:noFill/>
          <a:ln>
            <a:noFill/>
          </a:ln>
        </p:spPr>
      </p:pic>
      <p:pic>
        <p:nvPicPr>
          <p:cNvPr id="178" name="Google Shape;178;p31"/>
          <p:cNvPicPr preferRelativeResize="0"/>
          <p:nvPr/>
        </p:nvPicPr>
        <p:blipFill rotWithShape="1">
          <a:blip r:embed="rId5">
            <a:alphaModFix/>
          </a:blip>
          <a:srcRect/>
          <a:stretch/>
        </p:blipFill>
        <p:spPr>
          <a:xfrm>
            <a:off x="3950650" y="1391289"/>
            <a:ext cx="196500" cy="196500"/>
          </a:xfrm>
          <a:prstGeom prst="rect">
            <a:avLst/>
          </a:prstGeom>
          <a:noFill/>
          <a:ln>
            <a:noFill/>
          </a:ln>
        </p:spPr>
      </p:pic>
      <p:sp>
        <p:nvSpPr>
          <p:cNvPr id="179" name="Google Shape;179;p31"/>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121212"/>
                </a:solidFill>
                <a:latin typeface="Anton"/>
                <a:ea typeface="Anton"/>
                <a:cs typeface="Anton"/>
                <a:sym typeface="Anton"/>
              </a:rPr>
              <a:t>CRONOGRAMA DEL CURSO</a:t>
            </a:r>
            <a:endParaRPr sz="3600" b="0" i="1" u="none" strike="noStrike" cap="none">
              <a:solidFill>
                <a:srgbClr val="121212"/>
              </a:solidFill>
              <a:latin typeface="Anton"/>
              <a:ea typeface="Anton"/>
              <a:cs typeface="Anton"/>
              <a:sym typeface="Anton"/>
            </a:endParaRPr>
          </a:p>
        </p:txBody>
      </p:sp>
      <p:sp>
        <p:nvSpPr>
          <p:cNvPr id="180" name="Google Shape;180;p31"/>
          <p:cNvSpPr/>
          <p:nvPr/>
        </p:nvSpPr>
        <p:spPr>
          <a:xfrm>
            <a:off x="4887325"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1"/>
          <p:cNvSpPr/>
          <p:nvPr/>
        </p:nvSpPr>
        <p:spPr>
          <a:xfrm>
            <a:off x="5039150"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1"/>
          <p:cNvSpPr txBox="1"/>
          <p:nvPr/>
        </p:nvSpPr>
        <p:spPr>
          <a:xfrm>
            <a:off x="5179833" y="1305800"/>
            <a:ext cx="1234800" cy="3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419" sz="1400" b="0" i="0" u="none" strike="noStrike" cap="none">
                <a:solidFill>
                  <a:srgbClr val="000000"/>
                </a:solidFill>
                <a:latin typeface="Helvetica Neue"/>
                <a:ea typeface="Helvetica Neue"/>
                <a:cs typeface="Helvetica Neue"/>
                <a:sym typeface="Helvetica Neue"/>
              </a:rPr>
              <a:t>Clase 1</a:t>
            </a:r>
            <a:endParaRPr sz="1400" b="0" i="0" u="none" strike="noStrike" cap="none">
              <a:solidFill>
                <a:srgbClr val="000000"/>
              </a:solidFill>
              <a:latin typeface="Helvetica Neue"/>
              <a:ea typeface="Helvetica Neue"/>
              <a:cs typeface="Helvetica Neue"/>
              <a:sym typeface="Helvetica Neue"/>
            </a:endParaRPr>
          </a:p>
        </p:txBody>
      </p:sp>
      <p:sp>
        <p:nvSpPr>
          <p:cNvPr id="183" name="Google Shape;183;p31"/>
          <p:cNvSpPr txBox="1"/>
          <p:nvPr/>
        </p:nvSpPr>
        <p:spPr>
          <a:xfrm>
            <a:off x="5021600" y="1758000"/>
            <a:ext cx="18549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Helvetica Neue"/>
              <a:ea typeface="Helvetica Neue"/>
              <a:cs typeface="Helvetica Neue"/>
              <a:sym typeface="Helvetica Neue"/>
            </a:endParaRPr>
          </a:p>
        </p:txBody>
      </p:sp>
      <p:cxnSp>
        <p:nvCxnSpPr>
          <p:cNvPr id="184" name="Google Shape;184;p31"/>
          <p:cNvCxnSpPr/>
          <p:nvPr/>
        </p:nvCxnSpPr>
        <p:spPr>
          <a:xfrm>
            <a:off x="5021575" y="2446275"/>
            <a:ext cx="1854900" cy="0"/>
          </a:xfrm>
          <a:prstGeom prst="straightConnector1">
            <a:avLst/>
          </a:prstGeom>
          <a:noFill/>
          <a:ln w="9525" cap="flat" cmpd="sng">
            <a:solidFill>
              <a:srgbClr val="EFEFEF"/>
            </a:solidFill>
            <a:prstDash val="solid"/>
            <a:round/>
            <a:headEnd type="none" w="sm" len="sm"/>
            <a:tailEnd type="none" w="sm" len="sm"/>
          </a:ln>
        </p:spPr>
      </p:cxnSp>
      <p:cxnSp>
        <p:nvCxnSpPr>
          <p:cNvPr id="185" name="Google Shape;185;p31"/>
          <p:cNvCxnSpPr/>
          <p:nvPr/>
        </p:nvCxnSpPr>
        <p:spPr>
          <a:xfrm>
            <a:off x="5021575" y="2928356"/>
            <a:ext cx="1854900" cy="0"/>
          </a:xfrm>
          <a:prstGeom prst="straightConnector1">
            <a:avLst/>
          </a:prstGeom>
          <a:noFill/>
          <a:ln w="9525" cap="flat" cmpd="sng">
            <a:solidFill>
              <a:srgbClr val="EFEFEF"/>
            </a:solidFill>
            <a:prstDash val="solid"/>
            <a:round/>
            <a:headEnd type="none" w="sm" len="sm"/>
            <a:tailEnd type="none" w="sm" len="sm"/>
          </a:ln>
        </p:spPr>
      </p:cxnSp>
      <p:cxnSp>
        <p:nvCxnSpPr>
          <p:cNvPr id="186" name="Google Shape;186;p31"/>
          <p:cNvCxnSpPr/>
          <p:nvPr/>
        </p:nvCxnSpPr>
        <p:spPr>
          <a:xfrm>
            <a:off x="5021575" y="3843832"/>
            <a:ext cx="1854900" cy="0"/>
          </a:xfrm>
          <a:prstGeom prst="straightConnector1">
            <a:avLst/>
          </a:prstGeom>
          <a:noFill/>
          <a:ln w="9525" cap="flat" cmpd="sng">
            <a:solidFill>
              <a:srgbClr val="EFEFEF"/>
            </a:solidFill>
            <a:prstDash val="solid"/>
            <a:round/>
            <a:headEnd type="none" w="sm" len="sm"/>
            <a:tailEnd type="none" w="sm" len="sm"/>
          </a:ln>
        </p:spPr>
      </p:cxnSp>
      <p:cxnSp>
        <p:nvCxnSpPr>
          <p:cNvPr id="187" name="Google Shape;187;p31"/>
          <p:cNvCxnSpPr/>
          <p:nvPr/>
        </p:nvCxnSpPr>
        <p:spPr>
          <a:xfrm>
            <a:off x="5021575" y="3380081"/>
            <a:ext cx="1854900" cy="0"/>
          </a:xfrm>
          <a:prstGeom prst="straightConnector1">
            <a:avLst/>
          </a:prstGeom>
          <a:noFill/>
          <a:ln w="9525" cap="flat" cmpd="sng">
            <a:solidFill>
              <a:srgbClr val="EFEFEF"/>
            </a:solidFill>
            <a:prstDash val="solid"/>
            <a:round/>
            <a:headEnd type="none" w="sm" len="sm"/>
            <a:tailEnd type="none" w="sm" len="sm"/>
          </a:ln>
        </p:spPr>
      </p:cxnSp>
      <p:sp>
        <p:nvSpPr>
          <p:cNvPr id="188" name="Google Shape;188;p31"/>
          <p:cNvSpPr txBox="1"/>
          <p:nvPr/>
        </p:nvSpPr>
        <p:spPr>
          <a:xfrm>
            <a:off x="5038825" y="1776350"/>
            <a:ext cx="18549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s-419" sz="1200" b="1" i="0" u="none" strike="noStrike" cap="none">
                <a:solidFill>
                  <a:srgbClr val="000000"/>
                </a:solidFill>
                <a:latin typeface="Helvetica Neue"/>
                <a:ea typeface="Helvetica Neue"/>
                <a:cs typeface="Helvetica Neue"/>
                <a:sym typeface="Helvetica Neue"/>
              </a:rPr>
              <a:t>Números y cadenas de caracteres</a:t>
            </a:r>
            <a:endParaRPr sz="1200" b="1" i="0" u="none" strike="noStrike" cap="none">
              <a:solidFill>
                <a:srgbClr val="000000"/>
              </a:solidFill>
              <a:latin typeface="Helvetica Neue"/>
              <a:ea typeface="Helvetica Neue"/>
              <a:cs typeface="Helvetica Neue"/>
              <a:sym typeface="Helvetica Neue"/>
            </a:endParaRPr>
          </a:p>
          <a:p>
            <a:pPr marL="0" marR="0" lvl="0" indent="0" algn="l" rtl="0">
              <a:lnSpc>
                <a:spcPct val="115000"/>
              </a:lnSpc>
              <a:spcBef>
                <a:spcPts val="0"/>
              </a:spcBef>
              <a:spcAft>
                <a:spcPts val="0"/>
              </a:spcAft>
              <a:buClr>
                <a:srgbClr val="000000"/>
              </a:buClr>
              <a:buSzPts val="1200"/>
              <a:buFont typeface="Arial"/>
              <a:buNone/>
            </a:pPr>
            <a:endParaRPr sz="1200" b="1" i="0" u="none" strike="noStrike" cap="none">
              <a:solidFill>
                <a:srgbClr val="000000"/>
              </a:solidFill>
              <a:latin typeface="Helvetica Neue"/>
              <a:ea typeface="Helvetica Neue"/>
              <a:cs typeface="Helvetica Neue"/>
              <a:sym typeface="Helvetica Neue"/>
            </a:endParaRPr>
          </a:p>
        </p:txBody>
      </p:sp>
      <p:sp>
        <p:nvSpPr>
          <p:cNvPr id="189" name="Google Shape;189;p31"/>
          <p:cNvSpPr txBox="1"/>
          <p:nvPr/>
        </p:nvSpPr>
        <p:spPr>
          <a:xfrm>
            <a:off x="5353338" y="2545563"/>
            <a:ext cx="1389600" cy="2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s-419" sz="700" b="0" i="0" u="none" strike="noStrike" cap="none">
                <a:solidFill>
                  <a:srgbClr val="000000"/>
                </a:solidFill>
                <a:latin typeface="Helvetica Neue"/>
                <a:ea typeface="Helvetica Neue"/>
                <a:cs typeface="Helvetica Neue"/>
                <a:sym typeface="Helvetica Neue"/>
              </a:rPr>
              <a:t>DESAFÍO DE NÚMEROS</a:t>
            </a:r>
            <a:endParaRPr sz="700" b="0" i="0" u="none" strike="noStrike" cap="none">
              <a:solidFill>
                <a:srgbClr val="000000"/>
              </a:solidFill>
              <a:latin typeface="Helvetica Neue"/>
              <a:ea typeface="Helvetica Neue"/>
              <a:cs typeface="Helvetica Neue"/>
              <a:sym typeface="Helvetica Neue"/>
            </a:endParaRPr>
          </a:p>
        </p:txBody>
      </p:sp>
      <p:pic>
        <p:nvPicPr>
          <p:cNvPr id="190" name="Google Shape;190;p31"/>
          <p:cNvPicPr preferRelativeResize="0"/>
          <p:nvPr/>
        </p:nvPicPr>
        <p:blipFill rotWithShape="1">
          <a:blip r:embed="rId6">
            <a:alphaModFix/>
          </a:blip>
          <a:srcRect/>
          <a:stretch/>
        </p:blipFill>
        <p:spPr>
          <a:xfrm>
            <a:off x="5038825" y="2533730"/>
            <a:ext cx="307150" cy="307150"/>
          </a:xfrm>
          <a:prstGeom prst="rect">
            <a:avLst/>
          </a:prstGeom>
          <a:noFill/>
          <a:ln>
            <a:noFill/>
          </a:ln>
        </p:spPr>
      </p:pic>
      <p:sp>
        <p:nvSpPr>
          <p:cNvPr id="191" name="Google Shape;191;p31"/>
          <p:cNvSpPr txBox="1"/>
          <p:nvPr/>
        </p:nvSpPr>
        <p:spPr>
          <a:xfrm>
            <a:off x="5353663" y="3027663"/>
            <a:ext cx="1389600" cy="2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s-419" sz="700" b="0" i="0" u="none" strike="noStrike" cap="none">
                <a:solidFill>
                  <a:srgbClr val="000000"/>
                </a:solidFill>
                <a:latin typeface="Helvetica Neue"/>
                <a:ea typeface="Helvetica Neue"/>
                <a:cs typeface="Helvetica Neue"/>
                <a:sym typeface="Helvetica Neue"/>
              </a:rPr>
              <a:t>DESAFÍO DE STRING</a:t>
            </a:r>
            <a:endParaRPr sz="700" b="0" i="0" u="none" strike="noStrike" cap="none">
              <a:solidFill>
                <a:srgbClr val="000000"/>
              </a:solidFill>
              <a:latin typeface="Helvetica Neue"/>
              <a:ea typeface="Helvetica Neue"/>
              <a:cs typeface="Helvetica Neue"/>
              <a:sym typeface="Helvetica Neue"/>
            </a:endParaRPr>
          </a:p>
        </p:txBody>
      </p:sp>
      <p:pic>
        <p:nvPicPr>
          <p:cNvPr id="192" name="Google Shape;192;p31"/>
          <p:cNvPicPr preferRelativeResize="0"/>
          <p:nvPr/>
        </p:nvPicPr>
        <p:blipFill rotWithShape="1">
          <a:blip r:embed="rId6">
            <a:alphaModFix/>
          </a:blip>
          <a:srcRect/>
          <a:stretch/>
        </p:blipFill>
        <p:spPr>
          <a:xfrm>
            <a:off x="5039150" y="3015830"/>
            <a:ext cx="307150" cy="307150"/>
          </a:xfrm>
          <a:prstGeom prst="rect">
            <a:avLst/>
          </a:prstGeom>
          <a:noFill/>
          <a:ln>
            <a:noFill/>
          </a:ln>
        </p:spPr>
      </p:pic>
      <p:sp>
        <p:nvSpPr>
          <p:cNvPr id="193" name="Google Shape;193;p31"/>
          <p:cNvSpPr txBox="1"/>
          <p:nvPr/>
        </p:nvSpPr>
        <p:spPr>
          <a:xfrm>
            <a:off x="5353663" y="3509763"/>
            <a:ext cx="1389600" cy="2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s-419" sz="700" b="0" i="0" u="none" strike="noStrike" cap="none">
                <a:solidFill>
                  <a:srgbClr val="000000"/>
                </a:solidFill>
                <a:latin typeface="Helvetica Neue"/>
                <a:ea typeface="Helvetica Neue"/>
                <a:cs typeface="Helvetica Neue"/>
                <a:sym typeface="Helvetica Neue"/>
              </a:rPr>
              <a:t>DESAFÍO DE SLICING</a:t>
            </a:r>
            <a:endParaRPr sz="700" b="0" i="0" u="none" strike="noStrike" cap="none">
              <a:solidFill>
                <a:srgbClr val="000000"/>
              </a:solidFill>
              <a:latin typeface="Helvetica Neue"/>
              <a:ea typeface="Helvetica Neue"/>
              <a:cs typeface="Helvetica Neue"/>
              <a:sym typeface="Helvetica Neue"/>
            </a:endParaRPr>
          </a:p>
        </p:txBody>
      </p:sp>
      <p:pic>
        <p:nvPicPr>
          <p:cNvPr id="194" name="Google Shape;194;p31"/>
          <p:cNvPicPr preferRelativeResize="0"/>
          <p:nvPr/>
        </p:nvPicPr>
        <p:blipFill rotWithShape="1">
          <a:blip r:embed="rId6">
            <a:alphaModFix/>
          </a:blip>
          <a:srcRect/>
          <a:stretch/>
        </p:blipFill>
        <p:spPr>
          <a:xfrm>
            <a:off x="5039150" y="3497930"/>
            <a:ext cx="307150" cy="307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1" name="Google Shape;481;p68"/>
          <p:cNvSpPr txBox="1"/>
          <p:nvPr/>
        </p:nvSpPr>
        <p:spPr>
          <a:xfrm>
            <a:off x="1125091" y="469058"/>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500" b="0" i="1" u="none" strike="noStrike" cap="none">
                <a:solidFill>
                  <a:srgbClr val="000000"/>
                </a:solidFill>
                <a:latin typeface="Anton"/>
                <a:ea typeface="Anton"/>
                <a:cs typeface="Anton"/>
                <a:sym typeface="Anton"/>
              </a:rPr>
              <a:t>¿Para qué se usa Python?</a:t>
            </a:r>
            <a:endParaRPr sz="3500" b="0" i="1" u="none" strike="noStrike" cap="none">
              <a:solidFill>
                <a:srgbClr val="000000"/>
              </a:solidFill>
              <a:latin typeface="Anton"/>
              <a:ea typeface="Anton"/>
              <a:cs typeface="Anton"/>
              <a:sym typeface="Anton"/>
            </a:endParaRPr>
          </a:p>
        </p:txBody>
      </p:sp>
      <p:sp>
        <p:nvSpPr>
          <p:cNvPr id="482" name="Google Shape;482;p68"/>
          <p:cNvSpPr txBox="1"/>
          <p:nvPr/>
        </p:nvSpPr>
        <p:spPr>
          <a:xfrm>
            <a:off x="820300" y="3770700"/>
            <a:ext cx="7919100" cy="602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800"/>
              <a:buFont typeface="Arial"/>
              <a:buNone/>
            </a:pPr>
            <a:r>
              <a:rPr lang="es-419" sz="1800" b="0" i="0" u="none" strike="noStrike" cap="none">
                <a:solidFill>
                  <a:srgbClr val="000000"/>
                </a:solidFill>
                <a:highlight>
                  <a:srgbClr val="3CEFAB"/>
                </a:highlight>
                <a:latin typeface="Helvetica Neue Light"/>
                <a:ea typeface="Helvetica Neue Light"/>
                <a:cs typeface="Helvetica Neue Light"/>
                <a:sym typeface="Helvetica Neue Light"/>
              </a:rPr>
              <a:t>Nosotros nos centraremos en la parte web del desarrollo en este curso</a:t>
            </a:r>
            <a:r>
              <a:rPr lang="es-419" sz="1800" b="0" i="0" u="none" strike="noStrike" cap="none">
                <a:solidFill>
                  <a:srgbClr val="000000"/>
                </a:solidFill>
                <a:latin typeface="Helvetica Neue Light"/>
                <a:ea typeface="Helvetica Neue Light"/>
                <a:cs typeface="Helvetica Neue Light"/>
                <a:sym typeface="Helvetica Neue Light"/>
              </a:rPr>
              <a:t>.</a:t>
            </a:r>
            <a:endParaRPr sz="1800" b="0" i="0" u="none" strike="noStrike" cap="none">
              <a:solidFill>
                <a:srgbClr val="000000"/>
              </a:solidFill>
              <a:latin typeface="Helvetica Neue Light"/>
              <a:ea typeface="Helvetica Neue Light"/>
              <a:cs typeface="Helvetica Neue Light"/>
              <a:sym typeface="Helvetica Neue Light"/>
            </a:endParaRPr>
          </a:p>
        </p:txBody>
      </p:sp>
      <p:pic>
        <p:nvPicPr>
          <p:cNvPr id="483" name="Google Shape;483;p68"/>
          <p:cNvPicPr preferRelativeResize="0"/>
          <p:nvPr/>
        </p:nvPicPr>
        <p:blipFill rotWithShape="1">
          <a:blip r:embed="rId3">
            <a:alphaModFix/>
          </a:blip>
          <a:srcRect l="15595" t="17831" r="17009" b="17135"/>
          <a:stretch/>
        </p:blipFill>
        <p:spPr>
          <a:xfrm>
            <a:off x="5698525" y="1537450"/>
            <a:ext cx="2020725" cy="1949825"/>
          </a:xfrm>
          <a:prstGeom prst="rect">
            <a:avLst/>
          </a:prstGeom>
          <a:noFill/>
          <a:ln>
            <a:noFill/>
          </a:ln>
        </p:spPr>
      </p:pic>
      <p:sp>
        <p:nvSpPr>
          <p:cNvPr id="484" name="Google Shape;484;p68"/>
          <p:cNvSpPr txBox="1"/>
          <p:nvPr/>
        </p:nvSpPr>
        <p:spPr>
          <a:xfrm>
            <a:off x="1518875" y="1552425"/>
            <a:ext cx="4062900" cy="21240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Inteligencia Artificial</a:t>
            </a:r>
            <a:endParaRPr sz="1800" b="0" i="0" u="none" strike="noStrike" cap="none">
              <a:solidFill>
                <a:schemeClr val="dk1"/>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Big Data</a:t>
            </a:r>
            <a:endParaRPr sz="1800" b="0" i="0" u="none" strike="noStrike" cap="none">
              <a:solidFill>
                <a:schemeClr val="dk1"/>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Data Science</a:t>
            </a:r>
            <a:endParaRPr sz="1800" b="0" i="0" u="none" strike="noStrike" cap="none">
              <a:solidFill>
                <a:schemeClr val="dk1"/>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Frameworks de Pruebas</a:t>
            </a:r>
            <a:endParaRPr sz="1800" b="0" i="0" u="none" strike="noStrike" cap="none">
              <a:solidFill>
                <a:schemeClr val="dk1"/>
              </a:solidFill>
              <a:latin typeface="Helvetica Neue Light"/>
              <a:ea typeface="Helvetica Neue Light"/>
              <a:cs typeface="Helvetica Neue Light"/>
              <a:sym typeface="Helvetica Neue Light"/>
            </a:endParaRPr>
          </a:p>
          <a:p>
            <a:pPr marL="457200" marR="0" lvl="0" indent="-342900" algn="l" rtl="0">
              <a:lnSpc>
                <a:spcPct val="150000"/>
              </a:lnSpc>
              <a:spcBef>
                <a:spcPts val="0"/>
              </a:spcBef>
              <a:spcAft>
                <a:spcPts val="0"/>
              </a:spcAft>
              <a:buClr>
                <a:srgbClr val="3CEFAB"/>
              </a:buClr>
              <a:buSzPts val="1800"/>
              <a:buFont typeface="Helvetica Neue Light"/>
              <a:buChar char="●"/>
            </a:pPr>
            <a:r>
              <a:rPr lang="es-419" sz="1800" b="0" i="0" u="none" strike="noStrike" cap="none">
                <a:solidFill>
                  <a:schemeClr val="dk1"/>
                </a:solidFill>
                <a:latin typeface="Helvetica Neue Light"/>
                <a:ea typeface="Helvetica Neue Light"/>
                <a:cs typeface="Helvetica Neue Light"/>
                <a:sym typeface="Helvetica Neue Light"/>
              </a:rPr>
              <a:t>Desarrollo Web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69"/>
          <p:cNvSpPr txBox="1"/>
          <p:nvPr/>
        </p:nvSpPr>
        <p:spPr>
          <a:xfrm>
            <a:off x="1259800" y="2030175"/>
            <a:ext cx="2756400" cy="25365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Fácil de aprender</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0" algn="l" rtl="0">
              <a:lnSpc>
                <a:spcPct val="100000"/>
              </a:lnSpc>
              <a:spcBef>
                <a:spcPts val="100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Fácil de usar</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0" algn="l" rtl="0">
              <a:lnSpc>
                <a:spcPct val="100000"/>
              </a:lnSpc>
              <a:spcBef>
                <a:spcPts val="100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Orientado a objetos</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0" algn="l" rtl="0">
              <a:lnSpc>
                <a:spcPct val="100000"/>
              </a:lnSpc>
              <a:spcBef>
                <a:spcPts val="100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Software libre</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0" algn="l" rtl="0">
              <a:lnSpc>
                <a:spcPct val="100000"/>
              </a:lnSpc>
              <a:spcBef>
                <a:spcPts val="100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Portable</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0" algn="l" rtl="0">
              <a:lnSpc>
                <a:spcPct val="100000"/>
              </a:lnSpc>
              <a:spcBef>
                <a:spcPts val="100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Multiplataforma</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0" algn="l" rtl="0">
              <a:lnSpc>
                <a:spcPct val="100000"/>
              </a:lnSpc>
              <a:spcBef>
                <a:spcPts val="1000"/>
              </a:spcBef>
              <a:spcAft>
                <a:spcPts val="100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Poderoso</a:t>
            </a:r>
            <a:endParaRPr sz="1800" b="0" i="0" u="none" strike="noStrike" cap="none">
              <a:solidFill>
                <a:srgbClr val="000000"/>
              </a:solidFill>
              <a:latin typeface="Helvetica Neue Light"/>
              <a:ea typeface="Helvetica Neue Light"/>
              <a:cs typeface="Helvetica Neue Light"/>
              <a:sym typeface="Helvetica Neue Light"/>
            </a:endParaRPr>
          </a:p>
        </p:txBody>
      </p:sp>
      <p:sp>
        <p:nvSpPr>
          <p:cNvPr id="491" name="Google Shape;491;p69"/>
          <p:cNvSpPr txBox="1"/>
          <p:nvPr/>
        </p:nvSpPr>
        <p:spPr>
          <a:xfrm>
            <a:off x="4984450" y="2125950"/>
            <a:ext cx="4272000" cy="14802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Problemas con hosting</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0" algn="l" rtl="0">
              <a:lnSpc>
                <a:spcPct val="100000"/>
              </a:lnSpc>
              <a:spcBef>
                <a:spcPts val="1000"/>
              </a:spcBef>
              <a:spcAft>
                <a:spcPts val="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Lentitud en multithread</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0" algn="l" rtl="0">
              <a:lnSpc>
                <a:spcPct val="100000"/>
              </a:lnSpc>
              <a:spcBef>
                <a:spcPts val="1000"/>
              </a:spcBef>
              <a:spcAft>
                <a:spcPts val="100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Lentitud de ejecución</a:t>
            </a:r>
            <a:endParaRPr sz="1800" b="0" i="0" u="none" strike="noStrike" cap="none">
              <a:solidFill>
                <a:srgbClr val="000000"/>
              </a:solidFill>
              <a:latin typeface="Helvetica Neue Light"/>
              <a:ea typeface="Helvetica Neue Light"/>
              <a:cs typeface="Helvetica Neue Light"/>
              <a:sym typeface="Helvetica Neue Light"/>
            </a:endParaRPr>
          </a:p>
        </p:txBody>
      </p:sp>
      <p:sp>
        <p:nvSpPr>
          <p:cNvPr id="492" name="Google Shape;492;p69"/>
          <p:cNvSpPr txBox="1"/>
          <p:nvPr/>
        </p:nvSpPr>
        <p:spPr>
          <a:xfrm>
            <a:off x="1455150" y="365082"/>
            <a:ext cx="6348000" cy="70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419" sz="3500" b="0" i="0" u="none" strike="noStrike" cap="none">
                <a:solidFill>
                  <a:schemeClr val="dk1"/>
                </a:solidFill>
                <a:latin typeface="Anton"/>
                <a:ea typeface="Anton"/>
                <a:cs typeface="Anton"/>
                <a:sym typeface="Anton"/>
              </a:rPr>
              <a:t>VENTAJAS Y DESVENTAJAS DE PYTHON</a:t>
            </a:r>
            <a:endParaRPr sz="3500" b="0" i="0" u="none" strike="noStrike" cap="none">
              <a:solidFill>
                <a:schemeClr val="dk1"/>
              </a:solidFill>
              <a:latin typeface="Anton"/>
              <a:ea typeface="Anton"/>
              <a:cs typeface="Anton"/>
              <a:sym typeface="Anton"/>
            </a:endParaRPr>
          </a:p>
        </p:txBody>
      </p:sp>
      <p:pic>
        <p:nvPicPr>
          <p:cNvPr id="493" name="Google Shape;493;p69"/>
          <p:cNvPicPr preferRelativeResize="0"/>
          <p:nvPr/>
        </p:nvPicPr>
        <p:blipFill rotWithShape="1">
          <a:blip r:embed="rId3">
            <a:alphaModFix/>
          </a:blip>
          <a:srcRect/>
          <a:stretch/>
        </p:blipFill>
        <p:spPr>
          <a:xfrm>
            <a:off x="1355600" y="2175800"/>
            <a:ext cx="330675" cy="330675"/>
          </a:xfrm>
          <a:prstGeom prst="rect">
            <a:avLst/>
          </a:prstGeom>
          <a:noFill/>
          <a:ln>
            <a:noFill/>
          </a:ln>
        </p:spPr>
      </p:pic>
      <p:pic>
        <p:nvPicPr>
          <p:cNvPr id="494" name="Google Shape;494;p69"/>
          <p:cNvPicPr preferRelativeResize="0"/>
          <p:nvPr/>
        </p:nvPicPr>
        <p:blipFill rotWithShape="1">
          <a:blip r:embed="rId3">
            <a:alphaModFix/>
          </a:blip>
          <a:srcRect/>
          <a:stretch/>
        </p:blipFill>
        <p:spPr>
          <a:xfrm>
            <a:off x="1355600" y="2556800"/>
            <a:ext cx="330675" cy="330675"/>
          </a:xfrm>
          <a:prstGeom prst="rect">
            <a:avLst/>
          </a:prstGeom>
          <a:noFill/>
          <a:ln>
            <a:noFill/>
          </a:ln>
        </p:spPr>
      </p:pic>
      <p:pic>
        <p:nvPicPr>
          <p:cNvPr id="495" name="Google Shape;495;p69"/>
          <p:cNvPicPr preferRelativeResize="0"/>
          <p:nvPr/>
        </p:nvPicPr>
        <p:blipFill rotWithShape="1">
          <a:blip r:embed="rId3">
            <a:alphaModFix/>
          </a:blip>
          <a:srcRect/>
          <a:stretch/>
        </p:blipFill>
        <p:spPr>
          <a:xfrm>
            <a:off x="1355600" y="2937800"/>
            <a:ext cx="330675" cy="330675"/>
          </a:xfrm>
          <a:prstGeom prst="rect">
            <a:avLst/>
          </a:prstGeom>
          <a:noFill/>
          <a:ln>
            <a:noFill/>
          </a:ln>
        </p:spPr>
      </p:pic>
      <p:pic>
        <p:nvPicPr>
          <p:cNvPr id="496" name="Google Shape;496;p69"/>
          <p:cNvPicPr preferRelativeResize="0"/>
          <p:nvPr/>
        </p:nvPicPr>
        <p:blipFill rotWithShape="1">
          <a:blip r:embed="rId3">
            <a:alphaModFix/>
          </a:blip>
          <a:srcRect/>
          <a:stretch/>
        </p:blipFill>
        <p:spPr>
          <a:xfrm>
            <a:off x="1355600" y="3318800"/>
            <a:ext cx="330675" cy="330675"/>
          </a:xfrm>
          <a:prstGeom prst="rect">
            <a:avLst/>
          </a:prstGeom>
          <a:noFill/>
          <a:ln>
            <a:noFill/>
          </a:ln>
        </p:spPr>
      </p:pic>
      <p:pic>
        <p:nvPicPr>
          <p:cNvPr id="497" name="Google Shape;497;p69"/>
          <p:cNvPicPr preferRelativeResize="0"/>
          <p:nvPr/>
        </p:nvPicPr>
        <p:blipFill rotWithShape="1">
          <a:blip r:embed="rId3">
            <a:alphaModFix/>
          </a:blip>
          <a:srcRect/>
          <a:stretch/>
        </p:blipFill>
        <p:spPr>
          <a:xfrm>
            <a:off x="1355600" y="3699800"/>
            <a:ext cx="330675" cy="330675"/>
          </a:xfrm>
          <a:prstGeom prst="rect">
            <a:avLst/>
          </a:prstGeom>
          <a:noFill/>
          <a:ln>
            <a:noFill/>
          </a:ln>
        </p:spPr>
      </p:pic>
      <p:pic>
        <p:nvPicPr>
          <p:cNvPr id="498" name="Google Shape;498;p69"/>
          <p:cNvPicPr preferRelativeResize="0"/>
          <p:nvPr/>
        </p:nvPicPr>
        <p:blipFill rotWithShape="1">
          <a:blip r:embed="rId3">
            <a:alphaModFix/>
          </a:blip>
          <a:srcRect/>
          <a:stretch/>
        </p:blipFill>
        <p:spPr>
          <a:xfrm>
            <a:off x="1355600" y="4080800"/>
            <a:ext cx="330675" cy="330675"/>
          </a:xfrm>
          <a:prstGeom prst="rect">
            <a:avLst/>
          </a:prstGeom>
          <a:noFill/>
          <a:ln>
            <a:noFill/>
          </a:ln>
        </p:spPr>
      </p:pic>
      <p:pic>
        <p:nvPicPr>
          <p:cNvPr id="499" name="Google Shape;499;p69"/>
          <p:cNvPicPr preferRelativeResize="0"/>
          <p:nvPr/>
        </p:nvPicPr>
        <p:blipFill rotWithShape="1">
          <a:blip r:embed="rId3">
            <a:alphaModFix/>
          </a:blip>
          <a:srcRect/>
          <a:stretch/>
        </p:blipFill>
        <p:spPr>
          <a:xfrm>
            <a:off x="1355600" y="4461800"/>
            <a:ext cx="330675" cy="330675"/>
          </a:xfrm>
          <a:prstGeom prst="rect">
            <a:avLst/>
          </a:prstGeom>
          <a:noFill/>
          <a:ln>
            <a:noFill/>
          </a:ln>
        </p:spPr>
      </p:pic>
      <p:pic>
        <p:nvPicPr>
          <p:cNvPr id="500" name="Google Shape;500;p69"/>
          <p:cNvPicPr preferRelativeResize="0"/>
          <p:nvPr/>
        </p:nvPicPr>
        <p:blipFill rotWithShape="1">
          <a:blip r:embed="rId4">
            <a:alphaModFix/>
          </a:blip>
          <a:srcRect/>
          <a:stretch/>
        </p:blipFill>
        <p:spPr>
          <a:xfrm>
            <a:off x="5079200" y="2195915"/>
            <a:ext cx="290426" cy="290447"/>
          </a:xfrm>
          <a:prstGeom prst="rect">
            <a:avLst/>
          </a:prstGeom>
          <a:noFill/>
          <a:ln>
            <a:noFill/>
          </a:ln>
        </p:spPr>
      </p:pic>
      <p:pic>
        <p:nvPicPr>
          <p:cNvPr id="501" name="Google Shape;501;p69"/>
          <p:cNvPicPr preferRelativeResize="0"/>
          <p:nvPr/>
        </p:nvPicPr>
        <p:blipFill rotWithShape="1">
          <a:blip r:embed="rId4">
            <a:alphaModFix/>
          </a:blip>
          <a:srcRect/>
          <a:stretch/>
        </p:blipFill>
        <p:spPr>
          <a:xfrm>
            <a:off x="5079200" y="2613684"/>
            <a:ext cx="290426" cy="290450"/>
          </a:xfrm>
          <a:prstGeom prst="rect">
            <a:avLst/>
          </a:prstGeom>
          <a:noFill/>
          <a:ln>
            <a:noFill/>
          </a:ln>
        </p:spPr>
      </p:pic>
      <p:pic>
        <p:nvPicPr>
          <p:cNvPr id="502" name="Google Shape;502;p69"/>
          <p:cNvPicPr preferRelativeResize="0"/>
          <p:nvPr/>
        </p:nvPicPr>
        <p:blipFill rotWithShape="1">
          <a:blip r:embed="rId4">
            <a:alphaModFix/>
          </a:blip>
          <a:srcRect/>
          <a:stretch/>
        </p:blipFill>
        <p:spPr>
          <a:xfrm>
            <a:off x="5079200" y="3031425"/>
            <a:ext cx="290426" cy="290447"/>
          </a:xfrm>
          <a:prstGeom prst="rect">
            <a:avLst/>
          </a:prstGeom>
          <a:noFill/>
          <a:ln>
            <a:noFill/>
          </a:ln>
        </p:spPr>
      </p:pic>
      <p:pic>
        <p:nvPicPr>
          <p:cNvPr id="503" name="Google Shape;503;p69"/>
          <p:cNvPicPr preferRelativeResize="0"/>
          <p:nvPr/>
        </p:nvPicPr>
        <p:blipFill rotWithShape="1">
          <a:blip r:embed="rId5">
            <a:alphaModFix/>
          </a:blip>
          <a:srcRect l="15595" t="17831" r="17009" b="17135"/>
          <a:stretch/>
        </p:blipFill>
        <p:spPr>
          <a:xfrm>
            <a:off x="4064877" y="1072475"/>
            <a:ext cx="1128550" cy="1088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7"/>
        <p:cNvGrpSpPr/>
        <p:nvPr/>
      </p:nvGrpSpPr>
      <p:grpSpPr>
        <a:xfrm>
          <a:off x="0" y="0"/>
          <a:ext cx="0" cy="0"/>
          <a:chOff x="0" y="0"/>
          <a:chExt cx="0" cy="0"/>
        </a:xfrm>
      </p:grpSpPr>
      <p:sp>
        <p:nvSpPr>
          <p:cNvPr id="508" name="Google Shape;508;p70"/>
          <p:cNvSpPr txBox="1"/>
          <p:nvPr/>
        </p:nvSpPr>
        <p:spPr>
          <a:xfrm>
            <a:off x="852188" y="1175400"/>
            <a:ext cx="7146000" cy="279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dirty="0">
              <a:solidFill>
                <a:srgbClr val="E8E7E3"/>
              </a:solidFill>
              <a:latin typeface="Arial"/>
              <a:ea typeface="Arial"/>
              <a:cs typeface="Arial"/>
              <a:sym typeface="Arial"/>
            </a:endParaRPr>
          </a:p>
          <a:p>
            <a:pPr marL="0" marR="0" lvl="0" indent="0" algn="ctr" rtl="0">
              <a:lnSpc>
                <a:spcPct val="100000"/>
              </a:lnSpc>
              <a:spcBef>
                <a:spcPts val="1000"/>
              </a:spcBef>
              <a:spcAft>
                <a:spcPts val="0"/>
              </a:spcAft>
              <a:buClr>
                <a:srgbClr val="000000"/>
              </a:buClr>
              <a:buSzPts val="2000"/>
              <a:buFont typeface="Arial"/>
              <a:buNone/>
            </a:pPr>
            <a:r>
              <a:rPr lang="es-419" sz="2000" b="0" i="1" u="none" strike="noStrike" cap="none" dirty="0">
                <a:solidFill>
                  <a:schemeClr val="lt1"/>
                </a:solidFill>
                <a:latin typeface="Helvetica Neue Light"/>
                <a:ea typeface="Helvetica Neue Light"/>
                <a:cs typeface="Helvetica Neue Light"/>
                <a:sym typeface="Helvetica Neue Light"/>
              </a:rPr>
              <a:t>Instalaremos Python paso a paso. </a:t>
            </a:r>
            <a:endParaRPr sz="2000" b="0" i="1" u="none" strike="noStrike" cap="none" dirty="0">
              <a:solidFill>
                <a:schemeClr val="lt1"/>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chemeClr val="dk1"/>
              </a:buClr>
              <a:buSzPts val="3600"/>
              <a:buFont typeface="Arial"/>
              <a:buNone/>
            </a:pPr>
            <a:endParaRPr sz="2000" b="0" i="1" u="none" strike="noStrike" cap="none" dirty="0">
              <a:solidFill>
                <a:schemeClr val="lt1"/>
              </a:solidFill>
              <a:latin typeface="Didact Gothic"/>
              <a:ea typeface="Didact Gothic"/>
              <a:cs typeface="Didact Gothic"/>
              <a:sym typeface="Didact Gothic"/>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dirty="0">
              <a:solidFill>
                <a:srgbClr val="E8E7E3"/>
              </a:solidFill>
              <a:latin typeface="Helvetica Neue Light"/>
              <a:ea typeface="Helvetica Neue Light"/>
              <a:cs typeface="Helvetica Neue Light"/>
              <a:sym typeface="Helvetica Neue Light"/>
            </a:endParaRPr>
          </a:p>
        </p:txBody>
      </p:sp>
      <p:pic>
        <p:nvPicPr>
          <p:cNvPr id="509" name="Google Shape;509;p70"/>
          <p:cNvPicPr preferRelativeResize="0"/>
          <p:nvPr/>
        </p:nvPicPr>
        <p:blipFill rotWithShape="1">
          <a:blip r:embed="rId4">
            <a:alphaModFix/>
          </a:blip>
          <a:srcRect/>
          <a:stretch/>
        </p:blipFill>
        <p:spPr>
          <a:xfrm>
            <a:off x="3831925" y="433075"/>
            <a:ext cx="1186525" cy="1186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5" name="Google Shape;515;p71"/>
          <p:cNvSpPr txBox="1"/>
          <p:nvPr/>
        </p:nvSpPr>
        <p:spPr>
          <a:xfrm>
            <a:off x="1848148" y="202875"/>
            <a:ext cx="54477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s-419" sz="3600" b="0" i="1" u="sng" strike="noStrike" cap="none" dirty="0">
                <a:solidFill>
                  <a:srgbClr val="121212"/>
                </a:solidFill>
                <a:latin typeface="Anton"/>
                <a:ea typeface="Anton"/>
                <a:cs typeface="Anton"/>
                <a:sym typeface="Anton"/>
              </a:rPr>
              <a:t>Python</a:t>
            </a:r>
            <a:endParaRPr sz="3500" b="0" i="1" u="sng" strike="noStrike" cap="none" dirty="0">
              <a:solidFill>
                <a:srgbClr val="000000"/>
              </a:solidFill>
              <a:latin typeface="Anton"/>
              <a:ea typeface="Anton"/>
              <a:cs typeface="Anton"/>
              <a:sym typeface="Anton"/>
            </a:endParaRPr>
          </a:p>
        </p:txBody>
      </p:sp>
      <p:sp>
        <p:nvSpPr>
          <p:cNvPr id="516" name="Google Shape;516;p71"/>
          <p:cNvSpPr txBox="1"/>
          <p:nvPr/>
        </p:nvSpPr>
        <p:spPr>
          <a:xfrm>
            <a:off x="4890150" y="1551338"/>
            <a:ext cx="3152100" cy="6246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000"/>
              </a:spcAft>
              <a:buClr>
                <a:schemeClr val="dk1"/>
              </a:buClr>
              <a:buSzPts val="1100"/>
              <a:buFont typeface="Arial"/>
              <a:buNone/>
            </a:pPr>
            <a:r>
              <a:rPr lang="es-419" sz="1800" b="0" i="0" u="none" strike="noStrike" cap="none" dirty="0">
                <a:solidFill>
                  <a:schemeClr val="dk1"/>
                </a:solidFill>
                <a:latin typeface="Helvetica Neue Light"/>
                <a:ea typeface="Helvetica Neue Light"/>
                <a:cs typeface="Helvetica Neue Light"/>
                <a:sym typeface="Helvetica Neue Light"/>
              </a:rPr>
              <a:t>Ingresamos a </a:t>
            </a:r>
            <a:r>
              <a:rPr lang="es-419" sz="1800" b="1" i="0" u="none" strike="noStrike" cap="none" dirty="0">
                <a:solidFill>
                  <a:schemeClr val="dk1"/>
                </a:solidFill>
                <a:highlight>
                  <a:srgbClr val="3CEFAB"/>
                </a:highlight>
                <a:latin typeface="Helvetica Neue"/>
                <a:ea typeface="Helvetica Neue"/>
                <a:cs typeface="Helvetica Neue"/>
                <a:sym typeface="Helvetica Neue"/>
              </a:rPr>
              <a:t>Python.org</a:t>
            </a:r>
            <a:r>
              <a:rPr lang="es-419" sz="1800" b="1" i="0" u="none" strike="noStrike" cap="none" dirty="0">
                <a:solidFill>
                  <a:schemeClr val="dk1"/>
                </a:solidFill>
                <a:latin typeface="Helvetica Neue"/>
                <a:ea typeface="Helvetica Neue"/>
                <a:cs typeface="Helvetica Neue"/>
                <a:sym typeface="Helvetica Neue"/>
              </a:rPr>
              <a:t> </a:t>
            </a:r>
            <a:r>
              <a:rPr lang="es-419" sz="1800" b="0" i="0" u="none" strike="noStrike" cap="none" dirty="0">
                <a:solidFill>
                  <a:schemeClr val="dk1"/>
                </a:solidFill>
                <a:latin typeface="Helvetica Neue Light"/>
                <a:ea typeface="Helvetica Neue Light"/>
                <a:cs typeface="Helvetica Neue Light"/>
                <a:sym typeface="Helvetica Neue Light"/>
              </a:rPr>
              <a:t>y </a:t>
            </a:r>
            <a:r>
              <a:rPr lang="es-419" sz="1800" dirty="0">
                <a:solidFill>
                  <a:schemeClr val="dk1"/>
                </a:solidFill>
                <a:latin typeface="Helvetica Neue Light"/>
                <a:ea typeface="Helvetica Neue Light"/>
                <a:cs typeface="Helvetica Neue Light"/>
                <a:sym typeface="Helvetica Neue Light"/>
              </a:rPr>
              <a:t>damos </a:t>
            </a:r>
            <a:r>
              <a:rPr lang="es-419" sz="1800" dirty="0" err="1">
                <a:solidFill>
                  <a:schemeClr val="dk1"/>
                </a:solidFill>
                <a:latin typeface="Helvetica Neue Light"/>
                <a:ea typeface="Helvetica Neue Light"/>
                <a:cs typeface="Helvetica Neue Light"/>
                <a:sym typeface="Helvetica Neue Light"/>
              </a:rPr>
              <a:t>click</a:t>
            </a:r>
            <a:r>
              <a:rPr lang="es-419" sz="1800" dirty="0">
                <a:solidFill>
                  <a:schemeClr val="dk1"/>
                </a:solidFill>
                <a:latin typeface="Helvetica Neue Light"/>
                <a:ea typeface="Helvetica Neue Light"/>
                <a:cs typeface="Helvetica Neue Light"/>
                <a:sym typeface="Helvetica Neue Light"/>
              </a:rPr>
              <a:t> en</a:t>
            </a:r>
            <a:r>
              <a:rPr lang="es-419" sz="1800" b="0" i="0" u="none" strike="noStrike" cap="none" dirty="0">
                <a:solidFill>
                  <a:schemeClr val="dk1"/>
                </a:solidFill>
                <a:latin typeface="Helvetica Neue Light"/>
                <a:ea typeface="Helvetica Neue Light"/>
                <a:cs typeface="Helvetica Neue Light"/>
                <a:sym typeface="Helvetica Neue Light"/>
              </a:rPr>
              <a:t> </a:t>
            </a:r>
            <a:r>
              <a:rPr lang="es-419" sz="1800" b="1" i="0" u="none" strike="noStrike" cap="none" dirty="0" err="1">
                <a:solidFill>
                  <a:schemeClr val="dk1"/>
                </a:solidFill>
                <a:highlight>
                  <a:srgbClr val="3CEFAB"/>
                </a:highlight>
                <a:latin typeface="Helvetica Neue"/>
                <a:ea typeface="Helvetica Neue"/>
                <a:cs typeface="Helvetica Neue"/>
                <a:sym typeface="Helvetica Neue"/>
              </a:rPr>
              <a:t>Downloads</a:t>
            </a:r>
            <a:r>
              <a:rPr lang="es-419" sz="1800" b="1" i="0" u="none" strike="noStrike" cap="none" dirty="0">
                <a:solidFill>
                  <a:schemeClr val="dk1"/>
                </a:solidFill>
                <a:highlight>
                  <a:srgbClr val="3CEFAB"/>
                </a:highlight>
                <a:latin typeface="Helvetica Neue"/>
                <a:ea typeface="Helvetica Neue"/>
                <a:cs typeface="Helvetica Neue"/>
                <a:sym typeface="Helvetica Neue"/>
              </a:rPr>
              <a:t>.</a:t>
            </a:r>
            <a:endParaRPr sz="1800" b="1" i="0" u="none" strike="noStrike" cap="none" dirty="0">
              <a:solidFill>
                <a:srgbClr val="000000"/>
              </a:solidFill>
              <a:highlight>
                <a:srgbClr val="3CEFAB"/>
              </a:highlight>
              <a:latin typeface="Helvetica Neue"/>
              <a:ea typeface="Helvetica Neue"/>
              <a:cs typeface="Helvetica Neue"/>
              <a:sym typeface="Helvetica Neue"/>
            </a:endParaRPr>
          </a:p>
        </p:txBody>
      </p:sp>
      <p:pic>
        <p:nvPicPr>
          <p:cNvPr id="518" name="Google Shape;518;p71"/>
          <p:cNvPicPr preferRelativeResize="0"/>
          <p:nvPr/>
        </p:nvPicPr>
        <p:blipFill rotWithShape="1">
          <a:blip r:embed="rId3">
            <a:alphaModFix/>
          </a:blip>
          <a:srcRect/>
          <a:stretch/>
        </p:blipFill>
        <p:spPr>
          <a:xfrm>
            <a:off x="7293750" y="177118"/>
            <a:ext cx="1634174" cy="639850"/>
          </a:xfrm>
          <a:prstGeom prst="rect">
            <a:avLst/>
          </a:prstGeom>
          <a:noFill/>
          <a:ln>
            <a:noFill/>
          </a:ln>
        </p:spPr>
      </p:pic>
      <p:grpSp>
        <p:nvGrpSpPr>
          <p:cNvPr id="520" name="Google Shape;520;p71"/>
          <p:cNvGrpSpPr/>
          <p:nvPr/>
        </p:nvGrpSpPr>
        <p:grpSpPr>
          <a:xfrm>
            <a:off x="4169950" y="1471950"/>
            <a:ext cx="614100" cy="614100"/>
            <a:chOff x="694013" y="641975"/>
            <a:chExt cx="614100" cy="614100"/>
          </a:xfrm>
        </p:grpSpPr>
        <p:sp>
          <p:nvSpPr>
            <p:cNvPr id="521" name="Google Shape;521;p71"/>
            <p:cNvSpPr/>
            <p:nvPr/>
          </p:nvSpPr>
          <p:spPr>
            <a:xfrm>
              <a:off x="694013" y="641975"/>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1"/>
            <p:cNvSpPr txBox="1"/>
            <p:nvPr/>
          </p:nvSpPr>
          <p:spPr>
            <a:xfrm>
              <a:off x="865913" y="678049"/>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pic>
        <p:nvPicPr>
          <p:cNvPr id="3" name="Imagen 2">
            <a:extLst>
              <a:ext uri="{FF2B5EF4-FFF2-40B4-BE49-F238E27FC236}">
                <a16:creationId xmlns:a16="http://schemas.microsoft.com/office/drawing/2014/main" id="{7A51B0E7-1A11-D30B-7F00-A93E9DD1B0E6}"/>
              </a:ext>
            </a:extLst>
          </p:cNvPr>
          <p:cNvPicPr>
            <a:picLocks noChangeAspect="1"/>
          </p:cNvPicPr>
          <p:nvPr/>
        </p:nvPicPr>
        <p:blipFill>
          <a:blip r:embed="rId4"/>
          <a:stretch>
            <a:fillRect/>
          </a:stretch>
        </p:blipFill>
        <p:spPr>
          <a:xfrm>
            <a:off x="80299" y="998056"/>
            <a:ext cx="3983551" cy="2355763"/>
          </a:xfrm>
          <a:prstGeom prst="rect">
            <a:avLst/>
          </a:prstGeom>
        </p:spPr>
      </p:pic>
      <p:pic>
        <p:nvPicPr>
          <p:cNvPr id="5" name="Imagen 4">
            <a:extLst>
              <a:ext uri="{FF2B5EF4-FFF2-40B4-BE49-F238E27FC236}">
                <a16:creationId xmlns:a16="http://schemas.microsoft.com/office/drawing/2014/main" id="{D653C7BA-3A24-A6EC-E7D3-C3022A4D4386}"/>
              </a:ext>
            </a:extLst>
          </p:cNvPr>
          <p:cNvPicPr>
            <a:picLocks noChangeAspect="1"/>
          </p:cNvPicPr>
          <p:nvPr/>
        </p:nvPicPr>
        <p:blipFill>
          <a:blip r:embed="rId5"/>
          <a:stretch>
            <a:fillRect/>
          </a:stretch>
        </p:blipFill>
        <p:spPr>
          <a:xfrm>
            <a:off x="4408594" y="2571750"/>
            <a:ext cx="4415032" cy="235576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9" name="Google Shape;529;p72"/>
          <p:cNvSpPr txBox="1"/>
          <p:nvPr/>
        </p:nvSpPr>
        <p:spPr>
          <a:xfrm>
            <a:off x="1848148" y="217925"/>
            <a:ext cx="54477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s-419" sz="3600" b="0" i="1" u="sng" strike="noStrike" cap="none" dirty="0">
                <a:solidFill>
                  <a:srgbClr val="121212"/>
                </a:solidFill>
                <a:latin typeface="Anton"/>
                <a:ea typeface="Anton"/>
                <a:cs typeface="Anton"/>
                <a:sym typeface="Anton"/>
              </a:rPr>
              <a:t>Python</a:t>
            </a:r>
            <a:endParaRPr sz="3500" b="0" i="1" u="sng" strike="noStrike" cap="none" dirty="0">
              <a:solidFill>
                <a:srgbClr val="000000"/>
              </a:solidFill>
              <a:latin typeface="Anton"/>
              <a:ea typeface="Anton"/>
              <a:cs typeface="Anton"/>
              <a:sym typeface="Anton"/>
            </a:endParaRPr>
          </a:p>
        </p:txBody>
      </p:sp>
      <p:sp>
        <p:nvSpPr>
          <p:cNvPr id="530" name="Google Shape;530;p72"/>
          <p:cNvSpPr txBox="1"/>
          <p:nvPr/>
        </p:nvSpPr>
        <p:spPr>
          <a:xfrm>
            <a:off x="6712537" y="1235389"/>
            <a:ext cx="2121900" cy="5037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1000"/>
              </a:spcAft>
              <a:buClr>
                <a:schemeClr val="dk1"/>
              </a:buClr>
              <a:buSzPts val="1100"/>
              <a:buFont typeface="Arial"/>
              <a:buNone/>
            </a:pPr>
            <a:r>
              <a:rPr lang="es-419" sz="1900" b="0" i="0" u="none" strike="noStrike" cap="none" dirty="0">
                <a:solidFill>
                  <a:schemeClr val="dk1"/>
                </a:solidFill>
                <a:latin typeface="Helvetica Neue Light"/>
                <a:ea typeface="Helvetica Neue Light"/>
                <a:cs typeface="Helvetica Neue Light"/>
                <a:sym typeface="Helvetica Neue Light"/>
              </a:rPr>
              <a:t>Lo instalamos</a:t>
            </a:r>
            <a:endParaRPr sz="1900" b="0" i="0" u="none" strike="noStrike" cap="none" dirty="0">
              <a:solidFill>
                <a:srgbClr val="000000"/>
              </a:solidFill>
              <a:latin typeface="Helvetica Neue Light"/>
              <a:ea typeface="Helvetica Neue Light"/>
              <a:cs typeface="Helvetica Neue Light"/>
              <a:sym typeface="Helvetica Neue Light"/>
            </a:endParaRPr>
          </a:p>
        </p:txBody>
      </p:sp>
      <p:pic>
        <p:nvPicPr>
          <p:cNvPr id="531" name="Google Shape;531;p72"/>
          <p:cNvPicPr preferRelativeResize="0"/>
          <p:nvPr/>
        </p:nvPicPr>
        <p:blipFill rotWithShape="1">
          <a:blip r:embed="rId3">
            <a:alphaModFix/>
          </a:blip>
          <a:srcRect/>
          <a:stretch/>
        </p:blipFill>
        <p:spPr>
          <a:xfrm>
            <a:off x="8030300" y="217928"/>
            <a:ext cx="935425" cy="935425"/>
          </a:xfrm>
          <a:prstGeom prst="rect">
            <a:avLst/>
          </a:prstGeom>
          <a:noFill/>
          <a:ln>
            <a:noFill/>
          </a:ln>
        </p:spPr>
      </p:pic>
      <p:grpSp>
        <p:nvGrpSpPr>
          <p:cNvPr id="532" name="Google Shape;532;p72"/>
          <p:cNvGrpSpPr/>
          <p:nvPr/>
        </p:nvGrpSpPr>
        <p:grpSpPr>
          <a:xfrm>
            <a:off x="6038261" y="1153353"/>
            <a:ext cx="614100" cy="614100"/>
            <a:chOff x="694013" y="641975"/>
            <a:chExt cx="614100" cy="614100"/>
          </a:xfrm>
        </p:grpSpPr>
        <p:sp>
          <p:nvSpPr>
            <p:cNvPr id="533" name="Google Shape;533;p72"/>
            <p:cNvSpPr/>
            <p:nvPr/>
          </p:nvSpPr>
          <p:spPr>
            <a:xfrm>
              <a:off x="694013" y="641975"/>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2"/>
            <p:cNvSpPr txBox="1"/>
            <p:nvPr/>
          </p:nvSpPr>
          <p:spPr>
            <a:xfrm>
              <a:off x="865913" y="678049"/>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pic>
        <p:nvPicPr>
          <p:cNvPr id="3" name="Imagen 2">
            <a:extLst>
              <a:ext uri="{FF2B5EF4-FFF2-40B4-BE49-F238E27FC236}">
                <a16:creationId xmlns:a16="http://schemas.microsoft.com/office/drawing/2014/main" id="{71071BA9-2589-59B5-B9F2-D1CF8DE975B9}"/>
              </a:ext>
            </a:extLst>
          </p:cNvPr>
          <p:cNvPicPr>
            <a:picLocks noChangeAspect="1"/>
          </p:cNvPicPr>
          <p:nvPr/>
        </p:nvPicPr>
        <p:blipFill>
          <a:blip r:embed="rId4"/>
          <a:stretch>
            <a:fillRect/>
          </a:stretch>
        </p:blipFill>
        <p:spPr>
          <a:xfrm>
            <a:off x="249318" y="1106606"/>
            <a:ext cx="4242589" cy="2337287"/>
          </a:xfrm>
          <a:prstGeom prst="rect">
            <a:avLst/>
          </a:prstGeom>
        </p:spPr>
      </p:pic>
      <p:pic>
        <p:nvPicPr>
          <p:cNvPr id="5" name="Imagen 4">
            <a:extLst>
              <a:ext uri="{FF2B5EF4-FFF2-40B4-BE49-F238E27FC236}">
                <a16:creationId xmlns:a16="http://schemas.microsoft.com/office/drawing/2014/main" id="{3ADF5C02-25B3-458E-6C21-240AC2742BF2}"/>
              </a:ext>
            </a:extLst>
          </p:cNvPr>
          <p:cNvPicPr>
            <a:picLocks noChangeAspect="1"/>
          </p:cNvPicPr>
          <p:nvPr/>
        </p:nvPicPr>
        <p:blipFill>
          <a:blip r:embed="rId5"/>
          <a:stretch>
            <a:fillRect/>
          </a:stretch>
        </p:blipFill>
        <p:spPr>
          <a:xfrm>
            <a:off x="4734600" y="2342410"/>
            <a:ext cx="4099837" cy="249661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Google Shape;540;p73"/>
          <p:cNvSpPr txBox="1"/>
          <p:nvPr/>
        </p:nvSpPr>
        <p:spPr>
          <a:xfrm>
            <a:off x="1848148" y="217925"/>
            <a:ext cx="54477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s-419" sz="3600" b="0" i="1" u="sng" strike="noStrike" cap="none" dirty="0">
                <a:solidFill>
                  <a:srgbClr val="121212"/>
                </a:solidFill>
                <a:latin typeface="Anton"/>
                <a:ea typeface="Anton"/>
                <a:cs typeface="Anton"/>
                <a:sym typeface="Anton"/>
              </a:rPr>
              <a:t>Python</a:t>
            </a:r>
            <a:endParaRPr sz="3500" b="0" i="1" u="sng" strike="noStrike" cap="none" dirty="0">
              <a:solidFill>
                <a:srgbClr val="000000"/>
              </a:solidFill>
              <a:latin typeface="Anton"/>
              <a:ea typeface="Anton"/>
              <a:cs typeface="Anton"/>
              <a:sym typeface="Anton"/>
            </a:endParaRPr>
          </a:p>
        </p:txBody>
      </p:sp>
      <p:sp>
        <p:nvSpPr>
          <p:cNvPr id="541" name="Google Shape;541;p73"/>
          <p:cNvSpPr txBox="1"/>
          <p:nvPr/>
        </p:nvSpPr>
        <p:spPr>
          <a:xfrm>
            <a:off x="6595800" y="1316350"/>
            <a:ext cx="2548200" cy="503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es-419" sz="1700" b="0" i="0" u="none" strike="noStrike" cap="none">
                <a:solidFill>
                  <a:schemeClr val="dk1"/>
                </a:solidFill>
                <a:latin typeface="Helvetica Neue Light"/>
                <a:ea typeface="Helvetica Neue Light"/>
                <a:cs typeface="Helvetica Neue Light"/>
                <a:sym typeface="Helvetica Neue Light"/>
              </a:rPr>
              <a:t>Una vez termine la instalación, abrimos windows escribimos </a:t>
            </a:r>
            <a:r>
              <a:rPr lang="es-419" sz="1700" b="1" i="0" u="none" strike="noStrike" cap="none">
                <a:solidFill>
                  <a:schemeClr val="dk1"/>
                </a:solidFill>
                <a:highlight>
                  <a:srgbClr val="3CEFAB"/>
                </a:highlight>
                <a:latin typeface="Helvetica Neue"/>
                <a:ea typeface="Helvetica Neue"/>
                <a:cs typeface="Helvetica Neue"/>
                <a:sym typeface="Helvetica Neue"/>
              </a:rPr>
              <a:t>cmd y enter</a:t>
            </a:r>
            <a:r>
              <a:rPr lang="es-419" sz="1700" b="0" i="0" u="none" strike="noStrike" cap="none">
                <a:solidFill>
                  <a:schemeClr val="dk1"/>
                </a:solidFill>
                <a:highlight>
                  <a:srgbClr val="3CEFAB"/>
                </a:highlight>
                <a:latin typeface="Helvetica Neue Light"/>
                <a:ea typeface="Helvetica Neue Light"/>
                <a:cs typeface="Helvetica Neue Light"/>
                <a:sym typeface="Helvetica Neue Light"/>
              </a:rPr>
              <a:t>.</a:t>
            </a:r>
            <a:endParaRPr sz="1700" b="0" i="0" u="none" strike="noStrike" cap="none">
              <a:solidFill>
                <a:schemeClr val="dk1"/>
              </a:solidFill>
              <a:highlight>
                <a:srgbClr val="3CEFAB"/>
              </a:highlight>
              <a:latin typeface="Helvetica Neue Light"/>
              <a:ea typeface="Helvetica Neue Light"/>
              <a:cs typeface="Helvetica Neue Light"/>
              <a:sym typeface="Helvetica Neue Light"/>
            </a:endParaRPr>
          </a:p>
          <a:p>
            <a:pPr marL="0" marR="0" lvl="0" indent="0" algn="l" rtl="0">
              <a:lnSpc>
                <a:spcPct val="150000"/>
              </a:lnSpc>
              <a:spcBef>
                <a:spcPts val="0"/>
              </a:spcBef>
              <a:spcAft>
                <a:spcPts val="0"/>
              </a:spcAft>
              <a:buClr>
                <a:schemeClr val="dk1"/>
              </a:buClr>
              <a:buSzPts val="1100"/>
              <a:buFont typeface="Arial"/>
              <a:buNone/>
            </a:pPr>
            <a:r>
              <a:rPr lang="es-419" sz="1700" b="0" i="0" u="none" strike="noStrike" cap="none">
                <a:solidFill>
                  <a:schemeClr val="dk1"/>
                </a:solidFill>
                <a:latin typeface="Helvetica Neue Light"/>
                <a:ea typeface="Helvetica Neue Light"/>
                <a:cs typeface="Helvetica Neue Light"/>
                <a:sym typeface="Helvetica Neue Light"/>
              </a:rPr>
              <a:t>Al escribir: </a:t>
            </a:r>
            <a:r>
              <a:rPr lang="es-419" sz="1700" b="1" i="0" u="none" strike="noStrike" cap="none">
                <a:solidFill>
                  <a:schemeClr val="dk1"/>
                </a:solidFill>
                <a:highlight>
                  <a:srgbClr val="3CEFAB"/>
                </a:highlight>
                <a:latin typeface="Helvetica Neue"/>
                <a:ea typeface="Helvetica Neue"/>
                <a:cs typeface="Helvetica Neue"/>
                <a:sym typeface="Helvetica Neue"/>
              </a:rPr>
              <a:t>python --version</a:t>
            </a:r>
            <a:r>
              <a:rPr lang="es-419" sz="1700">
                <a:solidFill>
                  <a:schemeClr val="dk1"/>
                </a:solidFill>
                <a:latin typeface="Helvetica Neue Light"/>
                <a:ea typeface="Helvetica Neue Light"/>
                <a:cs typeface="Helvetica Neue Light"/>
                <a:sym typeface="Helvetica Neue Light"/>
              </a:rPr>
              <a:t>, </a:t>
            </a:r>
            <a:r>
              <a:rPr lang="es-419" sz="1700" b="0" i="0" u="none" strike="noStrike" cap="none">
                <a:solidFill>
                  <a:schemeClr val="dk1"/>
                </a:solidFill>
                <a:latin typeface="Helvetica Neue Light"/>
                <a:ea typeface="Helvetica Neue Light"/>
                <a:cs typeface="Helvetica Neue Light"/>
                <a:sym typeface="Helvetica Neue Light"/>
              </a:rPr>
              <a:t>veremos que versión se instaló.</a:t>
            </a:r>
            <a:endParaRPr sz="1700" b="0" i="0" u="none" strike="noStrike" cap="none">
              <a:solidFill>
                <a:schemeClr val="dk1"/>
              </a:solidFill>
              <a:latin typeface="Helvetica Neue Light"/>
              <a:ea typeface="Helvetica Neue Light"/>
              <a:cs typeface="Helvetica Neue Light"/>
              <a:sym typeface="Helvetica Neue Light"/>
            </a:endParaRPr>
          </a:p>
        </p:txBody>
      </p:sp>
      <p:pic>
        <p:nvPicPr>
          <p:cNvPr id="542" name="Google Shape;542;p73"/>
          <p:cNvPicPr preferRelativeResize="0"/>
          <p:nvPr/>
        </p:nvPicPr>
        <p:blipFill rotWithShape="1">
          <a:blip r:embed="rId3">
            <a:alphaModFix/>
          </a:blip>
          <a:srcRect/>
          <a:stretch/>
        </p:blipFill>
        <p:spPr>
          <a:xfrm>
            <a:off x="8030300" y="217928"/>
            <a:ext cx="935425" cy="935425"/>
          </a:xfrm>
          <a:prstGeom prst="rect">
            <a:avLst/>
          </a:prstGeom>
          <a:noFill/>
          <a:ln>
            <a:noFill/>
          </a:ln>
        </p:spPr>
      </p:pic>
      <p:sp>
        <p:nvSpPr>
          <p:cNvPr id="544" name="Google Shape;544;p73"/>
          <p:cNvSpPr txBox="1"/>
          <p:nvPr/>
        </p:nvSpPr>
        <p:spPr>
          <a:xfrm>
            <a:off x="229250" y="4190638"/>
            <a:ext cx="79530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700"/>
              <a:buFont typeface="Arial"/>
              <a:buNone/>
            </a:pPr>
            <a:r>
              <a:rPr lang="es-419" sz="1700" b="0" i="0" u="none" strike="noStrike" cap="none">
                <a:solidFill>
                  <a:schemeClr val="dk1"/>
                </a:solidFill>
                <a:highlight>
                  <a:srgbClr val="3CEFAB"/>
                </a:highlight>
                <a:latin typeface="Helvetica Neue Light"/>
                <a:ea typeface="Helvetica Neue Light"/>
                <a:cs typeface="Helvetica Neue Light"/>
                <a:sym typeface="Helvetica Neue Light"/>
              </a:rPr>
              <a:t>Y al escribir python sólo entraremos a su línea de comando.</a:t>
            </a:r>
            <a:endParaRPr sz="1400" b="0" i="0" u="none" strike="noStrike" cap="none">
              <a:solidFill>
                <a:srgbClr val="000000"/>
              </a:solidFill>
              <a:highlight>
                <a:srgbClr val="3CEFAB"/>
              </a:highlight>
              <a:latin typeface="Arial"/>
              <a:ea typeface="Arial"/>
              <a:cs typeface="Arial"/>
              <a:sym typeface="Arial"/>
            </a:endParaRPr>
          </a:p>
        </p:txBody>
      </p:sp>
      <p:grpSp>
        <p:nvGrpSpPr>
          <p:cNvPr id="545" name="Google Shape;545;p73"/>
          <p:cNvGrpSpPr/>
          <p:nvPr/>
        </p:nvGrpSpPr>
        <p:grpSpPr>
          <a:xfrm>
            <a:off x="6051788" y="1261138"/>
            <a:ext cx="614100" cy="614100"/>
            <a:chOff x="694013" y="641975"/>
            <a:chExt cx="614100" cy="614100"/>
          </a:xfrm>
        </p:grpSpPr>
        <p:sp>
          <p:nvSpPr>
            <p:cNvPr id="546" name="Google Shape;546;p73"/>
            <p:cNvSpPr/>
            <p:nvPr/>
          </p:nvSpPr>
          <p:spPr>
            <a:xfrm>
              <a:off x="694013" y="641975"/>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3"/>
            <p:cNvSpPr txBox="1"/>
            <p:nvPr/>
          </p:nvSpPr>
          <p:spPr>
            <a:xfrm>
              <a:off x="865925" y="678039"/>
              <a:ext cx="2703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grpSp>
      <p:pic>
        <p:nvPicPr>
          <p:cNvPr id="3" name="Imagen 2">
            <a:extLst>
              <a:ext uri="{FF2B5EF4-FFF2-40B4-BE49-F238E27FC236}">
                <a16:creationId xmlns:a16="http://schemas.microsoft.com/office/drawing/2014/main" id="{FAADB878-3722-9CA4-6A5D-3EA54E62C2DB}"/>
              </a:ext>
            </a:extLst>
          </p:cNvPr>
          <p:cNvPicPr>
            <a:picLocks noChangeAspect="1"/>
          </p:cNvPicPr>
          <p:nvPr/>
        </p:nvPicPr>
        <p:blipFill>
          <a:blip r:embed="rId4"/>
          <a:stretch>
            <a:fillRect/>
          </a:stretch>
        </p:blipFill>
        <p:spPr>
          <a:xfrm>
            <a:off x="380538" y="1041318"/>
            <a:ext cx="4071321" cy="1530432"/>
          </a:xfrm>
          <a:prstGeom prst="rect">
            <a:avLst/>
          </a:prstGeom>
        </p:spPr>
      </p:pic>
      <p:pic>
        <p:nvPicPr>
          <p:cNvPr id="5" name="Imagen 4">
            <a:extLst>
              <a:ext uri="{FF2B5EF4-FFF2-40B4-BE49-F238E27FC236}">
                <a16:creationId xmlns:a16="http://schemas.microsoft.com/office/drawing/2014/main" id="{88E4EEDF-216A-3F79-E460-639C98AEB4D9}"/>
              </a:ext>
            </a:extLst>
          </p:cNvPr>
          <p:cNvPicPr>
            <a:picLocks noChangeAspect="1"/>
          </p:cNvPicPr>
          <p:nvPr/>
        </p:nvPicPr>
        <p:blipFill>
          <a:blip r:embed="rId5"/>
          <a:stretch>
            <a:fillRect/>
          </a:stretch>
        </p:blipFill>
        <p:spPr>
          <a:xfrm>
            <a:off x="380538" y="2629780"/>
            <a:ext cx="5379494" cy="16573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5" name="Google Shape;515;p71"/>
          <p:cNvSpPr txBox="1"/>
          <p:nvPr/>
        </p:nvSpPr>
        <p:spPr>
          <a:xfrm>
            <a:off x="1848148" y="202875"/>
            <a:ext cx="54477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s-419" sz="3600" b="0" i="1" u="none" strike="noStrike" cap="none" dirty="0">
                <a:solidFill>
                  <a:srgbClr val="121212"/>
                </a:solidFill>
                <a:latin typeface="Anton"/>
                <a:ea typeface="Anton"/>
                <a:cs typeface="Anton"/>
                <a:sym typeface="Anton"/>
              </a:rPr>
              <a:t>Visual Studio </a:t>
            </a:r>
            <a:r>
              <a:rPr lang="es-419" sz="3600" b="0" i="1" u="none" strike="noStrike" cap="none" dirty="0" err="1">
                <a:solidFill>
                  <a:srgbClr val="121212"/>
                </a:solidFill>
                <a:latin typeface="Anton"/>
                <a:ea typeface="Anton"/>
                <a:cs typeface="Anton"/>
                <a:sym typeface="Anton"/>
              </a:rPr>
              <a:t>Code</a:t>
            </a:r>
            <a:endParaRPr sz="3500" b="0" i="1" u="none" strike="noStrike" cap="none" dirty="0">
              <a:solidFill>
                <a:srgbClr val="000000"/>
              </a:solidFill>
              <a:latin typeface="Anton"/>
              <a:ea typeface="Anton"/>
              <a:cs typeface="Anton"/>
              <a:sym typeface="Anton"/>
            </a:endParaRPr>
          </a:p>
        </p:txBody>
      </p:sp>
      <p:sp>
        <p:nvSpPr>
          <p:cNvPr id="516" name="Google Shape;516;p71"/>
          <p:cNvSpPr txBox="1"/>
          <p:nvPr/>
        </p:nvSpPr>
        <p:spPr>
          <a:xfrm>
            <a:off x="4890149" y="1302668"/>
            <a:ext cx="3933477" cy="87327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000"/>
              </a:spcAft>
              <a:buClr>
                <a:schemeClr val="dk1"/>
              </a:buClr>
              <a:buSzPts val="1100"/>
              <a:buFont typeface="Arial"/>
              <a:buNone/>
            </a:pPr>
            <a:r>
              <a:rPr lang="es-419" sz="1800" b="0" i="0" u="none" strike="noStrike" cap="none" dirty="0">
                <a:solidFill>
                  <a:schemeClr val="dk1"/>
                </a:solidFill>
                <a:latin typeface="Helvetica Neue Light"/>
                <a:ea typeface="Helvetica Neue Light"/>
                <a:cs typeface="Helvetica Neue Light"/>
                <a:sym typeface="Helvetica Neue Light"/>
              </a:rPr>
              <a:t>Ingresamos a </a:t>
            </a:r>
            <a:r>
              <a:rPr lang="es-419" sz="1800" b="1" i="0" u="none" strike="noStrike" cap="none" dirty="0">
                <a:solidFill>
                  <a:schemeClr val="dk1"/>
                </a:solidFill>
                <a:highlight>
                  <a:srgbClr val="3CEFAB"/>
                </a:highlight>
                <a:latin typeface="Helvetica Neue"/>
                <a:ea typeface="Helvetica Neue"/>
                <a:cs typeface="Helvetica Neue"/>
                <a:sym typeface="Helvetica Neue"/>
              </a:rPr>
              <a:t>code.visualstudio.com </a:t>
            </a:r>
            <a:r>
              <a:rPr lang="es-419" sz="1800" b="0" i="0" u="none" strike="noStrike" cap="none" dirty="0">
                <a:solidFill>
                  <a:schemeClr val="dk1"/>
                </a:solidFill>
                <a:latin typeface="Helvetica Neue Light"/>
                <a:ea typeface="Helvetica Neue Light"/>
                <a:cs typeface="Helvetica Neue Light"/>
                <a:sym typeface="Helvetica Neue Light"/>
              </a:rPr>
              <a:t>y </a:t>
            </a:r>
            <a:r>
              <a:rPr lang="es-419" sz="1800" dirty="0">
                <a:solidFill>
                  <a:schemeClr val="dk1"/>
                </a:solidFill>
                <a:latin typeface="Helvetica Neue Light"/>
                <a:ea typeface="Helvetica Neue Light"/>
                <a:cs typeface="Helvetica Neue Light"/>
                <a:sym typeface="Helvetica Neue Light"/>
              </a:rPr>
              <a:t>damos </a:t>
            </a:r>
            <a:r>
              <a:rPr lang="es-419" sz="1800" dirty="0" err="1">
                <a:solidFill>
                  <a:schemeClr val="dk1"/>
                </a:solidFill>
                <a:latin typeface="Helvetica Neue Light"/>
                <a:ea typeface="Helvetica Neue Light"/>
                <a:cs typeface="Helvetica Neue Light"/>
                <a:sym typeface="Helvetica Neue Light"/>
              </a:rPr>
              <a:t>click</a:t>
            </a:r>
            <a:r>
              <a:rPr lang="es-419" sz="1800" dirty="0">
                <a:solidFill>
                  <a:schemeClr val="dk1"/>
                </a:solidFill>
                <a:latin typeface="Helvetica Neue Light"/>
                <a:ea typeface="Helvetica Neue Light"/>
                <a:cs typeface="Helvetica Neue Light"/>
                <a:sym typeface="Helvetica Neue Light"/>
              </a:rPr>
              <a:t> en</a:t>
            </a:r>
            <a:r>
              <a:rPr lang="es-419" sz="1800" b="0" i="0" u="none" strike="noStrike" cap="none" dirty="0">
                <a:solidFill>
                  <a:schemeClr val="dk1"/>
                </a:solidFill>
                <a:latin typeface="Helvetica Neue Light"/>
                <a:ea typeface="Helvetica Neue Light"/>
                <a:cs typeface="Helvetica Neue Light"/>
                <a:sym typeface="Helvetica Neue Light"/>
              </a:rPr>
              <a:t> </a:t>
            </a:r>
            <a:r>
              <a:rPr lang="es-419" sz="1800" b="1" i="0" u="none" strike="noStrike" cap="none" dirty="0" err="1">
                <a:solidFill>
                  <a:schemeClr val="dk1"/>
                </a:solidFill>
                <a:highlight>
                  <a:srgbClr val="3CEFAB"/>
                </a:highlight>
                <a:latin typeface="Helvetica Neue"/>
                <a:ea typeface="Helvetica Neue"/>
                <a:cs typeface="Helvetica Neue"/>
                <a:sym typeface="Helvetica Neue"/>
              </a:rPr>
              <a:t>Downloads</a:t>
            </a:r>
            <a:r>
              <a:rPr lang="es-419" sz="1800" b="1" i="0" u="none" strike="noStrike" cap="none" dirty="0">
                <a:solidFill>
                  <a:schemeClr val="dk1"/>
                </a:solidFill>
                <a:highlight>
                  <a:srgbClr val="3CEFAB"/>
                </a:highlight>
                <a:latin typeface="Helvetica Neue"/>
                <a:ea typeface="Helvetica Neue"/>
                <a:cs typeface="Helvetica Neue"/>
                <a:sym typeface="Helvetica Neue"/>
              </a:rPr>
              <a:t>.</a:t>
            </a:r>
            <a:endParaRPr sz="1800" b="1" i="0" u="none" strike="noStrike" cap="none" dirty="0">
              <a:solidFill>
                <a:srgbClr val="000000"/>
              </a:solidFill>
              <a:highlight>
                <a:srgbClr val="3CEFAB"/>
              </a:highlight>
              <a:latin typeface="Helvetica Neue"/>
              <a:ea typeface="Helvetica Neue"/>
              <a:cs typeface="Helvetica Neue"/>
              <a:sym typeface="Helvetica Neue"/>
            </a:endParaRPr>
          </a:p>
        </p:txBody>
      </p:sp>
      <p:pic>
        <p:nvPicPr>
          <p:cNvPr id="518" name="Google Shape;518;p71"/>
          <p:cNvPicPr preferRelativeResize="0"/>
          <p:nvPr/>
        </p:nvPicPr>
        <p:blipFill rotWithShape="1">
          <a:blip r:embed="rId3">
            <a:alphaModFix/>
          </a:blip>
          <a:srcRect/>
          <a:stretch/>
        </p:blipFill>
        <p:spPr>
          <a:xfrm>
            <a:off x="7293750" y="177118"/>
            <a:ext cx="1634174" cy="639850"/>
          </a:xfrm>
          <a:prstGeom prst="rect">
            <a:avLst/>
          </a:prstGeom>
          <a:noFill/>
          <a:ln>
            <a:noFill/>
          </a:ln>
        </p:spPr>
      </p:pic>
      <p:grpSp>
        <p:nvGrpSpPr>
          <p:cNvPr id="520" name="Google Shape;520;p71"/>
          <p:cNvGrpSpPr/>
          <p:nvPr/>
        </p:nvGrpSpPr>
        <p:grpSpPr>
          <a:xfrm>
            <a:off x="4169950" y="1471950"/>
            <a:ext cx="614100" cy="614100"/>
            <a:chOff x="694013" y="641975"/>
            <a:chExt cx="614100" cy="614100"/>
          </a:xfrm>
        </p:grpSpPr>
        <p:sp>
          <p:nvSpPr>
            <p:cNvPr id="521" name="Google Shape;521;p71"/>
            <p:cNvSpPr/>
            <p:nvPr/>
          </p:nvSpPr>
          <p:spPr>
            <a:xfrm>
              <a:off x="694013" y="641975"/>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1"/>
            <p:cNvSpPr txBox="1"/>
            <p:nvPr/>
          </p:nvSpPr>
          <p:spPr>
            <a:xfrm>
              <a:off x="865913" y="678049"/>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grpSp>
      <p:pic>
        <p:nvPicPr>
          <p:cNvPr id="4" name="Imagen 3">
            <a:extLst>
              <a:ext uri="{FF2B5EF4-FFF2-40B4-BE49-F238E27FC236}">
                <a16:creationId xmlns:a16="http://schemas.microsoft.com/office/drawing/2014/main" id="{41679A86-4746-5ED5-06A8-0C95F00FA58B}"/>
              </a:ext>
            </a:extLst>
          </p:cNvPr>
          <p:cNvPicPr>
            <a:picLocks noChangeAspect="1"/>
          </p:cNvPicPr>
          <p:nvPr/>
        </p:nvPicPr>
        <p:blipFill>
          <a:blip r:embed="rId4"/>
          <a:stretch>
            <a:fillRect/>
          </a:stretch>
        </p:blipFill>
        <p:spPr>
          <a:xfrm>
            <a:off x="320374" y="2106625"/>
            <a:ext cx="5099491" cy="2967358"/>
          </a:xfrm>
          <a:prstGeom prst="rect">
            <a:avLst/>
          </a:prstGeom>
        </p:spPr>
      </p:pic>
    </p:spTree>
    <p:extLst>
      <p:ext uri="{BB962C8B-B14F-4D97-AF65-F5344CB8AC3E}">
        <p14:creationId xmlns:p14="http://schemas.microsoft.com/office/powerpoint/2010/main" val="3226788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30" name="Google Shape;530;p72"/>
          <p:cNvSpPr txBox="1"/>
          <p:nvPr/>
        </p:nvSpPr>
        <p:spPr>
          <a:xfrm>
            <a:off x="6712537" y="1235389"/>
            <a:ext cx="2121900" cy="5037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1000"/>
              </a:spcAft>
              <a:buClr>
                <a:schemeClr val="dk1"/>
              </a:buClr>
              <a:buSzPts val="1100"/>
              <a:buFont typeface="Arial"/>
              <a:buNone/>
            </a:pPr>
            <a:r>
              <a:rPr lang="es-419" sz="1900" b="0" i="0" u="none" strike="noStrike" cap="none" dirty="0">
                <a:solidFill>
                  <a:schemeClr val="dk1"/>
                </a:solidFill>
                <a:latin typeface="Helvetica Neue Light"/>
                <a:ea typeface="Helvetica Neue Light"/>
                <a:cs typeface="Helvetica Neue Light"/>
                <a:sym typeface="Helvetica Neue Light"/>
              </a:rPr>
              <a:t>Lo instalamos</a:t>
            </a:r>
            <a:endParaRPr sz="1900" b="0" i="0" u="none" strike="noStrike" cap="none" dirty="0">
              <a:solidFill>
                <a:srgbClr val="000000"/>
              </a:solidFill>
              <a:latin typeface="Helvetica Neue Light"/>
              <a:ea typeface="Helvetica Neue Light"/>
              <a:cs typeface="Helvetica Neue Light"/>
              <a:sym typeface="Helvetica Neue Light"/>
            </a:endParaRPr>
          </a:p>
        </p:txBody>
      </p:sp>
      <p:pic>
        <p:nvPicPr>
          <p:cNvPr id="531" name="Google Shape;531;p72"/>
          <p:cNvPicPr preferRelativeResize="0"/>
          <p:nvPr/>
        </p:nvPicPr>
        <p:blipFill rotWithShape="1">
          <a:blip r:embed="rId3">
            <a:alphaModFix/>
          </a:blip>
          <a:srcRect/>
          <a:stretch/>
        </p:blipFill>
        <p:spPr>
          <a:xfrm>
            <a:off x="8030300" y="217928"/>
            <a:ext cx="935425" cy="935425"/>
          </a:xfrm>
          <a:prstGeom prst="rect">
            <a:avLst/>
          </a:prstGeom>
          <a:noFill/>
          <a:ln>
            <a:noFill/>
          </a:ln>
        </p:spPr>
      </p:pic>
      <p:sp>
        <p:nvSpPr>
          <p:cNvPr id="2" name="Google Shape;515;p71">
            <a:extLst>
              <a:ext uri="{FF2B5EF4-FFF2-40B4-BE49-F238E27FC236}">
                <a16:creationId xmlns:a16="http://schemas.microsoft.com/office/drawing/2014/main" id="{32C84E0C-71FB-1568-418F-3E557A11EB9E}"/>
              </a:ext>
            </a:extLst>
          </p:cNvPr>
          <p:cNvSpPr txBox="1"/>
          <p:nvPr/>
        </p:nvSpPr>
        <p:spPr>
          <a:xfrm>
            <a:off x="1848148" y="202875"/>
            <a:ext cx="54477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s-419" sz="3600" b="0" i="1" u="none" strike="noStrike" cap="none" dirty="0">
                <a:solidFill>
                  <a:srgbClr val="121212"/>
                </a:solidFill>
                <a:latin typeface="Anton"/>
                <a:ea typeface="Anton"/>
                <a:cs typeface="Anton"/>
                <a:sym typeface="Anton"/>
              </a:rPr>
              <a:t>Visual Studio </a:t>
            </a:r>
            <a:r>
              <a:rPr lang="es-419" sz="3600" b="0" i="1" u="none" strike="noStrike" cap="none" dirty="0" err="1">
                <a:solidFill>
                  <a:srgbClr val="121212"/>
                </a:solidFill>
                <a:latin typeface="Anton"/>
                <a:ea typeface="Anton"/>
                <a:cs typeface="Anton"/>
                <a:sym typeface="Anton"/>
              </a:rPr>
              <a:t>Code</a:t>
            </a:r>
            <a:endParaRPr sz="3500" b="0" i="1" u="none" strike="noStrike" cap="none" dirty="0">
              <a:solidFill>
                <a:srgbClr val="000000"/>
              </a:solidFill>
              <a:latin typeface="Anton"/>
              <a:ea typeface="Anton"/>
              <a:cs typeface="Anton"/>
              <a:sym typeface="Anton"/>
            </a:endParaRPr>
          </a:p>
        </p:txBody>
      </p:sp>
      <p:pic>
        <p:nvPicPr>
          <p:cNvPr id="6" name="Imagen 5">
            <a:extLst>
              <a:ext uri="{FF2B5EF4-FFF2-40B4-BE49-F238E27FC236}">
                <a16:creationId xmlns:a16="http://schemas.microsoft.com/office/drawing/2014/main" id="{C5E0DBA4-5FC9-667A-53C3-CE6DCB6465D3}"/>
              </a:ext>
            </a:extLst>
          </p:cNvPr>
          <p:cNvPicPr>
            <a:picLocks noChangeAspect="1"/>
          </p:cNvPicPr>
          <p:nvPr/>
        </p:nvPicPr>
        <p:blipFill>
          <a:blip r:embed="rId4"/>
          <a:stretch>
            <a:fillRect/>
          </a:stretch>
        </p:blipFill>
        <p:spPr>
          <a:xfrm>
            <a:off x="226931" y="966738"/>
            <a:ext cx="3013322" cy="2319101"/>
          </a:xfrm>
          <a:prstGeom prst="rect">
            <a:avLst/>
          </a:prstGeom>
        </p:spPr>
      </p:pic>
      <p:pic>
        <p:nvPicPr>
          <p:cNvPr id="8" name="Imagen 7">
            <a:extLst>
              <a:ext uri="{FF2B5EF4-FFF2-40B4-BE49-F238E27FC236}">
                <a16:creationId xmlns:a16="http://schemas.microsoft.com/office/drawing/2014/main" id="{FFF8EEDE-9478-B028-A5F4-F00CE697322C}"/>
              </a:ext>
            </a:extLst>
          </p:cNvPr>
          <p:cNvPicPr>
            <a:picLocks noChangeAspect="1"/>
          </p:cNvPicPr>
          <p:nvPr/>
        </p:nvPicPr>
        <p:blipFill>
          <a:blip r:embed="rId5"/>
          <a:stretch>
            <a:fillRect/>
          </a:stretch>
        </p:blipFill>
        <p:spPr>
          <a:xfrm>
            <a:off x="3393871" y="966738"/>
            <a:ext cx="3013322" cy="2333549"/>
          </a:xfrm>
          <a:prstGeom prst="rect">
            <a:avLst/>
          </a:prstGeom>
        </p:spPr>
      </p:pic>
      <p:grpSp>
        <p:nvGrpSpPr>
          <p:cNvPr id="532" name="Google Shape;532;p72"/>
          <p:cNvGrpSpPr/>
          <p:nvPr/>
        </p:nvGrpSpPr>
        <p:grpSpPr>
          <a:xfrm>
            <a:off x="6038261" y="1153353"/>
            <a:ext cx="614100" cy="614100"/>
            <a:chOff x="694013" y="641975"/>
            <a:chExt cx="614100" cy="614100"/>
          </a:xfrm>
        </p:grpSpPr>
        <p:sp>
          <p:nvSpPr>
            <p:cNvPr id="533" name="Google Shape;533;p72"/>
            <p:cNvSpPr/>
            <p:nvPr/>
          </p:nvSpPr>
          <p:spPr>
            <a:xfrm>
              <a:off x="694013" y="641975"/>
              <a:ext cx="614100" cy="6141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2"/>
            <p:cNvSpPr txBox="1"/>
            <p:nvPr/>
          </p:nvSpPr>
          <p:spPr>
            <a:xfrm>
              <a:off x="865913" y="678049"/>
              <a:ext cx="2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grpSp>
      <p:pic>
        <p:nvPicPr>
          <p:cNvPr id="10" name="Imagen 9">
            <a:extLst>
              <a:ext uri="{FF2B5EF4-FFF2-40B4-BE49-F238E27FC236}">
                <a16:creationId xmlns:a16="http://schemas.microsoft.com/office/drawing/2014/main" id="{FC8BEB5F-551C-DE8C-2D3A-90242152F770}"/>
              </a:ext>
            </a:extLst>
          </p:cNvPr>
          <p:cNvPicPr>
            <a:picLocks noChangeAspect="1"/>
          </p:cNvPicPr>
          <p:nvPr/>
        </p:nvPicPr>
        <p:blipFill>
          <a:blip r:embed="rId6"/>
          <a:stretch>
            <a:fillRect/>
          </a:stretch>
        </p:blipFill>
        <p:spPr>
          <a:xfrm>
            <a:off x="1528279" y="3497135"/>
            <a:ext cx="6430287" cy="1221754"/>
          </a:xfrm>
          <a:prstGeom prst="rect">
            <a:avLst/>
          </a:prstGeom>
        </p:spPr>
      </p:pic>
    </p:spTree>
    <p:extLst>
      <p:ext uri="{BB962C8B-B14F-4D97-AF65-F5344CB8AC3E}">
        <p14:creationId xmlns:p14="http://schemas.microsoft.com/office/powerpoint/2010/main" val="1815679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3"/>
        <p:cNvGrpSpPr/>
        <p:nvPr/>
      </p:nvGrpSpPr>
      <p:grpSpPr>
        <a:xfrm>
          <a:off x="0" y="0"/>
          <a:ext cx="0" cy="0"/>
          <a:chOff x="0" y="0"/>
          <a:chExt cx="0" cy="0"/>
        </a:xfrm>
      </p:grpSpPr>
      <p:sp>
        <p:nvSpPr>
          <p:cNvPr id="744" name="Google Shape;744;p91"/>
          <p:cNvSpPr txBox="1"/>
          <p:nvPr/>
        </p:nvSpPr>
        <p:spPr>
          <a:xfrm>
            <a:off x="2776738" y="1880500"/>
            <a:ext cx="2804700" cy="1129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419" sz="4000" b="0" i="1" u="none" strike="noStrike" cap="none">
                <a:solidFill>
                  <a:srgbClr val="E0FF00"/>
                </a:solidFill>
                <a:latin typeface="Anton"/>
                <a:ea typeface="Anton"/>
                <a:cs typeface="Anton"/>
                <a:sym typeface="Anton"/>
              </a:rPr>
              <a:t>¿PREGUNTAS?</a:t>
            </a:r>
            <a:endParaRPr sz="4000" b="0" i="1" u="none" strike="noStrike" cap="none">
              <a:solidFill>
                <a:srgbClr val="E0FF00"/>
              </a:solidFill>
              <a:latin typeface="Anton"/>
              <a:ea typeface="Anton"/>
              <a:cs typeface="Anton"/>
              <a:sym typeface="Anton"/>
            </a:endParaRPr>
          </a:p>
        </p:txBody>
      </p:sp>
      <p:pic>
        <p:nvPicPr>
          <p:cNvPr id="745" name="Google Shape;745;p91" descr="Tiger Face on Apple iOS 12.2"/>
          <p:cNvPicPr preferRelativeResize="0"/>
          <p:nvPr/>
        </p:nvPicPr>
        <p:blipFill rotWithShape="1">
          <a:blip r:embed="rId4">
            <a:alphaModFix/>
          </a:blip>
          <a:srcRect/>
          <a:stretch/>
        </p:blipFill>
        <p:spPr>
          <a:xfrm>
            <a:off x="5655188" y="2089063"/>
            <a:ext cx="712075" cy="712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3"/>
        <p:cNvGrpSpPr/>
        <p:nvPr/>
      </p:nvGrpSpPr>
      <p:grpSpPr>
        <a:xfrm>
          <a:off x="0" y="0"/>
          <a:ext cx="0" cy="0"/>
          <a:chOff x="0" y="0"/>
          <a:chExt cx="0" cy="0"/>
        </a:xfrm>
      </p:grpSpPr>
      <p:sp>
        <p:nvSpPr>
          <p:cNvPr id="784" name="Google Shape;784;p96"/>
          <p:cNvSpPr txBox="1"/>
          <p:nvPr/>
        </p:nvSpPr>
        <p:spPr>
          <a:xfrm>
            <a:off x="1956450" y="1634075"/>
            <a:ext cx="5231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s-419" sz="4800" b="0" i="1" u="none" strike="noStrike" cap="none">
                <a:solidFill>
                  <a:srgbClr val="E0FF00"/>
                </a:solidFill>
                <a:latin typeface="Anton"/>
                <a:ea typeface="Anton"/>
                <a:cs typeface="Anton"/>
                <a:sym typeface="Anton"/>
              </a:rPr>
              <a:t>¡MUCHAS GRACIAS!</a:t>
            </a:r>
            <a:endParaRPr sz="4800" b="0" i="1" u="none" strike="noStrike" cap="none">
              <a:solidFill>
                <a:srgbClr val="E0FF00"/>
              </a:solidFill>
              <a:latin typeface="Anton"/>
              <a:ea typeface="Anton"/>
              <a:cs typeface="Anton"/>
              <a:sym typeface="Anton"/>
            </a:endParaRPr>
          </a:p>
        </p:txBody>
      </p:sp>
      <p:sp>
        <p:nvSpPr>
          <p:cNvPr id="785" name="Google Shape;785;p96"/>
          <p:cNvSpPr txBox="1"/>
          <p:nvPr/>
        </p:nvSpPr>
        <p:spPr>
          <a:xfrm>
            <a:off x="1444487" y="2623175"/>
            <a:ext cx="6467100" cy="190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s-419" sz="2200" b="0" i="0" u="none" strike="noStrike" cap="none" dirty="0">
                <a:solidFill>
                  <a:srgbClr val="E0FF00"/>
                </a:solidFill>
                <a:latin typeface="Helvetica Neue Light"/>
                <a:ea typeface="Helvetica Neue Light"/>
                <a:cs typeface="Helvetica Neue Light"/>
                <a:sym typeface="Helvetica Neue Light"/>
              </a:rPr>
              <a:t>Resumen de lo visto en clase hoy: </a:t>
            </a:r>
            <a:endParaRPr sz="2200" b="0" i="0" u="none" strike="noStrike" cap="none" dirty="0">
              <a:solidFill>
                <a:srgbClr val="E0FF00"/>
              </a:solidFill>
              <a:latin typeface="Helvetica Neue Light"/>
              <a:ea typeface="Helvetica Neue Light"/>
              <a:cs typeface="Helvetica Neue Light"/>
              <a:sym typeface="Helvetica Neue Light"/>
            </a:endParaRPr>
          </a:p>
          <a:p>
            <a:pPr marL="431800" marR="0" lvl="0" indent="-317500" algn="ctr" rtl="0">
              <a:lnSpc>
                <a:spcPct val="115000"/>
              </a:lnSpc>
              <a:spcBef>
                <a:spcPts val="0"/>
              </a:spcBef>
              <a:spcAft>
                <a:spcPts val="0"/>
              </a:spcAft>
              <a:buClr>
                <a:srgbClr val="E0FF00"/>
              </a:buClr>
              <a:buSzPts val="1800"/>
              <a:buFont typeface="Helvetica Neue Light"/>
              <a:buChar char="-"/>
            </a:pPr>
            <a:r>
              <a:rPr lang="es-419" sz="1800" b="0" i="0" u="none" strike="noStrike" cap="none" dirty="0">
                <a:solidFill>
                  <a:srgbClr val="E0FF00"/>
                </a:solidFill>
                <a:latin typeface="Helvetica Neue Light"/>
                <a:ea typeface="Helvetica Neue Light"/>
                <a:cs typeface="Helvetica Neue Light"/>
                <a:sym typeface="Helvetica Neue Light"/>
              </a:rPr>
              <a:t>Programación. </a:t>
            </a:r>
            <a:endParaRPr sz="1000" b="0" i="0" u="none" strike="noStrike" cap="none" dirty="0">
              <a:solidFill>
                <a:srgbClr val="000000"/>
              </a:solidFill>
              <a:latin typeface="Helvetica Neue Light"/>
              <a:ea typeface="Helvetica Neue Light"/>
              <a:cs typeface="Helvetica Neue Light"/>
              <a:sym typeface="Helvetica Neue Light"/>
            </a:endParaRPr>
          </a:p>
          <a:p>
            <a:pPr marL="431800" marR="0" lvl="0" indent="-317500" algn="ctr" rtl="0">
              <a:lnSpc>
                <a:spcPct val="115000"/>
              </a:lnSpc>
              <a:spcBef>
                <a:spcPts val="0"/>
              </a:spcBef>
              <a:spcAft>
                <a:spcPts val="0"/>
              </a:spcAft>
              <a:buClr>
                <a:srgbClr val="E0FF00"/>
              </a:buClr>
              <a:buSzPts val="1800"/>
              <a:buFont typeface="Helvetica Neue Light"/>
              <a:buChar char="-"/>
            </a:pPr>
            <a:r>
              <a:rPr lang="es-419" sz="1800" b="0" i="0" u="none" strike="noStrike" cap="none" dirty="0">
                <a:solidFill>
                  <a:srgbClr val="E0FF00"/>
                </a:solidFill>
                <a:latin typeface="Helvetica Neue Light"/>
                <a:ea typeface="Helvetica Neue Light"/>
                <a:cs typeface="Helvetica Neue Light"/>
                <a:sym typeface="Helvetica Neue Light"/>
              </a:rPr>
              <a:t>Python</a:t>
            </a:r>
            <a:endParaRPr sz="1800" b="0" i="0" u="none" strike="noStrike" cap="none" dirty="0">
              <a:solidFill>
                <a:srgbClr val="E0FF00"/>
              </a:solidFill>
              <a:latin typeface="Helvetica Neue Light"/>
              <a:ea typeface="Helvetica Neue Light"/>
              <a:cs typeface="Helvetica Neue Light"/>
              <a:sym typeface="Helvetica Neue Light"/>
            </a:endParaRPr>
          </a:p>
          <a:p>
            <a:pPr marL="431800" marR="0" lvl="0" indent="-317500" algn="ctr" rtl="0">
              <a:lnSpc>
                <a:spcPct val="115000"/>
              </a:lnSpc>
              <a:spcBef>
                <a:spcPts val="0"/>
              </a:spcBef>
              <a:spcAft>
                <a:spcPts val="0"/>
              </a:spcAft>
              <a:buClr>
                <a:srgbClr val="E0FF00"/>
              </a:buClr>
              <a:buSzPts val="1800"/>
              <a:buFont typeface="Helvetica Neue Light"/>
              <a:buChar char="-"/>
            </a:pPr>
            <a:r>
              <a:rPr lang="es-419" sz="1800" b="0" i="0" u="none" strike="noStrike" cap="none" dirty="0" err="1">
                <a:solidFill>
                  <a:srgbClr val="E0FF00"/>
                </a:solidFill>
                <a:latin typeface="Helvetica Neue Light"/>
                <a:ea typeface="Helvetica Neue Light"/>
                <a:cs typeface="Helvetica Neue Light"/>
                <a:sym typeface="Helvetica Neue Light"/>
              </a:rPr>
              <a:t>Stack</a:t>
            </a:r>
            <a:r>
              <a:rPr lang="es-419" sz="1800" b="0" i="0" u="none" strike="noStrike" cap="none" dirty="0">
                <a:solidFill>
                  <a:srgbClr val="E0FF00"/>
                </a:solidFill>
                <a:latin typeface="Helvetica Neue Light"/>
                <a:ea typeface="Helvetica Neue Light"/>
                <a:cs typeface="Helvetica Neue Light"/>
                <a:sym typeface="Helvetica Neue Light"/>
              </a:rPr>
              <a:t> inicial del programador: Python</a:t>
            </a:r>
            <a:endParaRPr sz="1000" b="0" i="0" u="none" strike="noStrike" cap="none" dirty="0">
              <a:solidFill>
                <a:srgbClr val="000000"/>
              </a:solidFill>
              <a:latin typeface="Helvetica Neue Light"/>
              <a:ea typeface="Helvetica Neue Light"/>
              <a:cs typeface="Helvetica Neue Light"/>
              <a:sym typeface="Helvetica Neue Light"/>
            </a:endParaRPr>
          </a:p>
          <a:p>
            <a:pPr marL="431800" marR="0" lvl="0" indent="-317500" algn="ctr" rtl="0">
              <a:lnSpc>
                <a:spcPct val="115000"/>
              </a:lnSpc>
              <a:spcBef>
                <a:spcPts val="0"/>
              </a:spcBef>
              <a:spcAft>
                <a:spcPts val="0"/>
              </a:spcAft>
              <a:buClr>
                <a:srgbClr val="E0FF00"/>
              </a:buClr>
              <a:buSzPts val="1800"/>
              <a:buFont typeface="Helvetica Neue Light"/>
              <a:buChar char="-"/>
            </a:pPr>
            <a:r>
              <a:rPr lang="es-419" sz="1800" b="0" i="0" u="none" strike="noStrike" cap="none" dirty="0">
                <a:solidFill>
                  <a:srgbClr val="E0FF00"/>
                </a:solidFill>
                <a:latin typeface="Helvetica Neue Light"/>
                <a:ea typeface="Helvetica Neue Light"/>
                <a:cs typeface="Helvetica Neue Light"/>
                <a:sym typeface="Helvetica Neue Light"/>
              </a:rPr>
              <a:t>Metodologías Ágiles, XP.</a:t>
            </a:r>
            <a:endParaRPr sz="1800" b="0" i="0" u="none" strike="noStrike" cap="none" dirty="0">
              <a:solidFill>
                <a:srgbClr val="E0FF00"/>
              </a:solidFill>
              <a:latin typeface="Helvetica Neue Light"/>
              <a:ea typeface="Helvetica Neue Light"/>
              <a:cs typeface="Helvetica Neue Light"/>
              <a:sym typeface="Helvetica Neue Light"/>
            </a:endParaRPr>
          </a:p>
          <a:p>
            <a:pPr marL="457200" marR="0" lvl="0" indent="0" algn="ctr" rtl="0">
              <a:lnSpc>
                <a:spcPct val="115000"/>
              </a:lnSpc>
              <a:spcBef>
                <a:spcPts val="0"/>
              </a:spcBef>
              <a:spcAft>
                <a:spcPts val="0"/>
              </a:spcAft>
              <a:buClr>
                <a:srgbClr val="000000"/>
              </a:buClr>
              <a:buSzPts val="2200"/>
              <a:buFont typeface="Arial"/>
              <a:buNone/>
            </a:pPr>
            <a:endParaRPr sz="2200" b="0" i="0" u="none" strike="noStrike" cap="none" dirty="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199" name="Google Shape;199;p32"/>
          <p:cNvSpPr txBox="1"/>
          <p:nvPr/>
        </p:nvSpPr>
        <p:spPr>
          <a:xfrm>
            <a:off x="1757700" y="1620000"/>
            <a:ext cx="5628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E0FF00"/>
                </a:solidFill>
                <a:latin typeface="Anton"/>
                <a:ea typeface="Anton"/>
                <a:cs typeface="Anton"/>
                <a:sym typeface="Anton"/>
              </a:rPr>
              <a:t>PROGRAMACIÓN: UN BREVE VIAJE POR LA HISTORIA</a:t>
            </a:r>
            <a:endParaRPr sz="3600" b="0" i="1" u="none" strike="noStrike" cap="none">
              <a:solidFill>
                <a:srgbClr val="E0FF00"/>
              </a:solidFill>
              <a:latin typeface="Anton"/>
              <a:ea typeface="Anton"/>
              <a:cs typeface="Anton"/>
              <a:sym typeface="Anton"/>
            </a:endParaRPr>
          </a:p>
        </p:txBody>
      </p:sp>
      <p:sp>
        <p:nvSpPr>
          <p:cNvPr id="5" name="Rectángulo: esquinas redondeadas 4">
            <a:extLst>
              <a:ext uri="{FF2B5EF4-FFF2-40B4-BE49-F238E27FC236}">
                <a16:creationId xmlns:a16="http://schemas.microsoft.com/office/drawing/2014/main" id="{4FE30D4B-4321-3E3F-4B81-8D20DEE8722E}"/>
              </a:ext>
            </a:extLst>
          </p:cNvPr>
          <p:cNvSpPr/>
          <p:nvPr/>
        </p:nvSpPr>
        <p:spPr>
          <a:xfrm>
            <a:off x="0" y="4491907"/>
            <a:ext cx="9144000" cy="65159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pic>
        <p:nvPicPr>
          <p:cNvPr id="204" name="Google Shape;204;p33"/>
          <p:cNvPicPr preferRelativeResize="0"/>
          <p:nvPr/>
        </p:nvPicPr>
        <p:blipFill rotWithShape="1">
          <a:blip r:embed="rId3">
            <a:alphaModFix/>
          </a:blip>
          <a:srcRect/>
          <a:stretch/>
        </p:blipFill>
        <p:spPr>
          <a:xfrm>
            <a:off x="-3000" y="4"/>
            <a:ext cx="3584401" cy="5143499"/>
          </a:xfrm>
          <a:prstGeom prst="rect">
            <a:avLst/>
          </a:prstGeom>
          <a:noFill/>
          <a:ln>
            <a:noFill/>
          </a:ln>
        </p:spPr>
      </p:pic>
      <p:sp>
        <p:nvSpPr>
          <p:cNvPr id="205" name="Google Shape;205;p33"/>
          <p:cNvSpPr txBox="1"/>
          <p:nvPr/>
        </p:nvSpPr>
        <p:spPr>
          <a:xfrm>
            <a:off x="3899022" y="580000"/>
            <a:ext cx="47982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UN POCO DE HISTORIA...</a:t>
            </a:r>
            <a:endParaRPr sz="3600" b="0" i="1" u="none" strike="noStrike" cap="none">
              <a:solidFill>
                <a:srgbClr val="000000"/>
              </a:solidFill>
              <a:latin typeface="Anton"/>
              <a:ea typeface="Anton"/>
              <a:cs typeface="Anton"/>
              <a:sym typeface="Anton"/>
            </a:endParaRPr>
          </a:p>
        </p:txBody>
      </p:sp>
      <p:sp>
        <p:nvSpPr>
          <p:cNvPr id="207" name="Google Shape;207;p33"/>
          <p:cNvSpPr txBox="1"/>
          <p:nvPr/>
        </p:nvSpPr>
        <p:spPr>
          <a:xfrm>
            <a:off x="3803180" y="1785913"/>
            <a:ext cx="4989900" cy="21345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100"/>
              <a:buFont typeface="Arial"/>
              <a:buNone/>
            </a:pPr>
            <a:r>
              <a:rPr lang="es-419" sz="2000" b="0" i="0" u="none" strike="noStrike" cap="none" dirty="0">
                <a:solidFill>
                  <a:srgbClr val="000000"/>
                </a:solidFill>
                <a:latin typeface="Helvetica Neue Light"/>
                <a:ea typeface="Helvetica Neue Light"/>
                <a:cs typeface="Helvetica Neue Light"/>
                <a:sym typeface="Helvetica Neue Light"/>
              </a:rPr>
              <a:t>La historia de la programación está fuertemente vinculada a la aparición y crecimiento exponencial de las computadoras.</a:t>
            </a:r>
            <a:endParaRPr sz="1800" b="0" i="0" u="none" strike="noStrike" cap="none" dirty="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sp>
        <p:nvSpPr>
          <p:cNvPr id="212" name="Google Shape;212;p34"/>
          <p:cNvSpPr txBox="1"/>
          <p:nvPr/>
        </p:nvSpPr>
        <p:spPr>
          <a:xfrm>
            <a:off x="1060191" y="164658"/>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La evolución de los lenguajes</a:t>
            </a:r>
            <a:endParaRPr sz="3600" b="0" i="1" u="none" strike="noStrike" cap="none">
              <a:solidFill>
                <a:srgbClr val="000000"/>
              </a:solidFill>
              <a:latin typeface="Anton"/>
              <a:ea typeface="Anton"/>
              <a:cs typeface="Anton"/>
              <a:sym typeface="Anton"/>
            </a:endParaRPr>
          </a:p>
        </p:txBody>
      </p:sp>
      <p:sp>
        <p:nvSpPr>
          <p:cNvPr id="214" name="Google Shape;214;p34"/>
          <p:cNvSpPr txBox="1"/>
          <p:nvPr/>
        </p:nvSpPr>
        <p:spPr>
          <a:xfrm>
            <a:off x="211350" y="1930450"/>
            <a:ext cx="4861500" cy="2134500"/>
          </a:xfrm>
          <a:prstGeom prst="rect">
            <a:avLst/>
          </a:prstGeom>
          <a:noFill/>
          <a:ln>
            <a:noFill/>
          </a:ln>
        </p:spPr>
        <p:txBody>
          <a:bodyPr spcFirstLastPara="1" wrap="square" lIns="91425" tIns="91425" rIns="91425" bIns="91425" anchor="ctr" anchorCtr="0">
            <a:noAutofit/>
          </a:bodyPr>
          <a:lstStyle/>
          <a:p>
            <a:pPr marL="269999" marR="0" lvl="0" indent="-204299" algn="l" rtl="0">
              <a:lnSpc>
                <a:spcPct val="150000"/>
              </a:lnSpc>
              <a:spcBef>
                <a:spcPts val="0"/>
              </a:spcBef>
              <a:spcAft>
                <a:spcPts val="0"/>
              </a:spcAft>
              <a:buClr>
                <a:srgbClr val="3CEFAB"/>
              </a:buClr>
              <a:buSzPts val="1800"/>
              <a:buFont typeface="Helvetica Neue Light"/>
              <a:buChar char="●"/>
            </a:pPr>
            <a:r>
              <a:rPr lang="es-419" sz="1800" b="0" i="0" u="none" strike="noStrike" cap="none" dirty="0">
                <a:solidFill>
                  <a:srgbClr val="000000"/>
                </a:solidFill>
                <a:latin typeface="Helvetica Neue Light"/>
                <a:ea typeface="Helvetica Neue Light"/>
                <a:cs typeface="Helvetica Neue Light"/>
                <a:sym typeface="Helvetica Neue Light"/>
              </a:rPr>
              <a:t>En sus inicios programar implicaba el uso del </a:t>
            </a:r>
            <a:r>
              <a:rPr lang="es-419" sz="1800" b="1" i="0" u="none" strike="noStrike" cap="none" dirty="0">
                <a:solidFill>
                  <a:srgbClr val="000000"/>
                </a:solidFill>
                <a:highlight>
                  <a:srgbClr val="3CEFAB"/>
                </a:highlight>
                <a:latin typeface="Helvetica Neue"/>
                <a:ea typeface="Helvetica Neue"/>
                <a:cs typeface="Helvetica Neue"/>
                <a:sym typeface="Helvetica Neue"/>
              </a:rPr>
              <a:t>código binario</a:t>
            </a:r>
            <a:r>
              <a:rPr lang="es-419" sz="1800" b="0" i="0" u="none" strike="noStrike" cap="none" dirty="0">
                <a:solidFill>
                  <a:srgbClr val="000000"/>
                </a:solidFill>
                <a:latin typeface="Helvetica Neue Light"/>
                <a:ea typeface="Helvetica Neue Light"/>
                <a:cs typeface="Helvetica Neue Light"/>
                <a:sym typeface="Helvetica Neue Light"/>
              </a:rPr>
              <a:t> con cadenas de 0s y 1s, el lenguaje que entiende directamente la computadora. </a:t>
            </a:r>
            <a:r>
              <a:rPr lang="es-419" sz="1800" b="0" i="1" u="none" strike="noStrike" cap="none" dirty="0">
                <a:solidFill>
                  <a:srgbClr val="000000"/>
                </a:solidFill>
                <a:latin typeface="Helvetica Neue Light"/>
                <a:ea typeface="Helvetica Neue Light"/>
                <a:cs typeface="Helvetica Neue Light"/>
                <a:sym typeface="Helvetica Neue Light"/>
              </a:rPr>
              <a:t>¡Algo sumamente complejo!</a:t>
            </a:r>
            <a:endParaRPr sz="1800" b="0" i="1" u="none" strike="noStrike" cap="none" dirty="0">
              <a:solidFill>
                <a:srgbClr val="000000"/>
              </a:solidFill>
              <a:latin typeface="Helvetica Neue Light"/>
              <a:ea typeface="Helvetica Neue Light"/>
              <a:cs typeface="Helvetica Neue Light"/>
              <a:sym typeface="Helvetica Neue Light"/>
            </a:endParaRPr>
          </a:p>
          <a:p>
            <a:pPr marL="269999" marR="0" lvl="0" indent="-204299" algn="l" rtl="0">
              <a:lnSpc>
                <a:spcPct val="150000"/>
              </a:lnSpc>
              <a:spcBef>
                <a:spcPts val="1000"/>
              </a:spcBef>
              <a:spcAft>
                <a:spcPts val="1000"/>
              </a:spcAft>
              <a:buClr>
                <a:srgbClr val="3CEFAB"/>
              </a:buClr>
              <a:buSzPts val="1800"/>
              <a:buFont typeface="Helvetica Neue Light"/>
              <a:buChar char="●"/>
            </a:pPr>
            <a:r>
              <a:rPr lang="es-419" sz="1800" b="0" i="0" u="none" strike="noStrike" cap="none" dirty="0">
                <a:solidFill>
                  <a:srgbClr val="000000"/>
                </a:solidFill>
                <a:latin typeface="Helvetica Neue Light"/>
                <a:ea typeface="Helvetica Neue Light"/>
                <a:cs typeface="Helvetica Neue Light"/>
                <a:sym typeface="Helvetica Neue Light"/>
              </a:rPr>
              <a:t>Más tarde se crea el</a:t>
            </a:r>
            <a:r>
              <a:rPr lang="es-419" sz="1800" b="0" i="0" u="none" strike="noStrike" cap="none" dirty="0">
                <a:solidFill>
                  <a:srgbClr val="000000"/>
                </a:solidFill>
                <a:highlight>
                  <a:srgbClr val="3CEFAB"/>
                </a:highlight>
                <a:latin typeface="Helvetica Neue Light"/>
                <a:ea typeface="Helvetica Neue Light"/>
                <a:cs typeface="Helvetica Neue Light"/>
                <a:sym typeface="Helvetica Neue Light"/>
              </a:rPr>
              <a:t> </a:t>
            </a:r>
            <a:r>
              <a:rPr lang="es-419" sz="1800" b="1" i="0" u="none" strike="noStrike" cap="none" dirty="0">
                <a:solidFill>
                  <a:srgbClr val="000000"/>
                </a:solidFill>
                <a:highlight>
                  <a:srgbClr val="3CEFAB"/>
                </a:highlight>
                <a:latin typeface="Helvetica Neue"/>
                <a:ea typeface="Helvetica Neue"/>
                <a:cs typeface="Helvetica Neue"/>
                <a:sym typeface="Helvetica Neue"/>
              </a:rPr>
              <a:t>lenguaje ensamblador,</a:t>
            </a:r>
            <a:r>
              <a:rPr lang="es-419" sz="1800" b="0" i="0" u="none" strike="noStrike" cap="none" dirty="0">
                <a:solidFill>
                  <a:srgbClr val="000000"/>
                </a:solidFill>
                <a:latin typeface="Helvetica Neue Light"/>
                <a:ea typeface="Helvetica Neue Light"/>
                <a:cs typeface="Helvetica Neue Light"/>
                <a:sym typeface="Helvetica Neue Light"/>
              </a:rPr>
              <a:t> que en vez de números </a:t>
            </a:r>
            <a:r>
              <a:rPr lang="es-419" sz="1800" b="1" i="0" u="none" strike="noStrike" cap="none" dirty="0">
                <a:solidFill>
                  <a:srgbClr val="000000"/>
                </a:solidFill>
                <a:highlight>
                  <a:srgbClr val="3CEFAB"/>
                </a:highlight>
                <a:latin typeface="Helvetica Neue"/>
                <a:ea typeface="Helvetica Neue"/>
                <a:cs typeface="Helvetica Neue"/>
                <a:sym typeface="Helvetica Neue"/>
              </a:rPr>
              <a:t>utilizaba letras</a:t>
            </a:r>
            <a:r>
              <a:rPr lang="es-419" sz="1800" b="0" i="0" u="none" strike="noStrike" cap="none" dirty="0">
                <a:solidFill>
                  <a:srgbClr val="000000"/>
                </a:solidFill>
                <a:latin typeface="Helvetica Neue Light"/>
                <a:ea typeface="Helvetica Neue Light"/>
                <a:cs typeface="Helvetica Neue Light"/>
                <a:sym typeface="Helvetica Neue Light"/>
              </a:rPr>
              <a:t>, algo más fácil de recordar. </a:t>
            </a:r>
            <a:endParaRPr sz="1800" b="0" i="0" u="none" strike="noStrike" cap="none" dirty="0">
              <a:solidFill>
                <a:srgbClr val="000000"/>
              </a:solidFill>
              <a:latin typeface="Helvetica Neue Light"/>
              <a:ea typeface="Helvetica Neue Light"/>
              <a:cs typeface="Helvetica Neue Light"/>
              <a:sym typeface="Helvetica Neue Light"/>
            </a:endParaRPr>
          </a:p>
        </p:txBody>
      </p:sp>
      <p:pic>
        <p:nvPicPr>
          <p:cNvPr id="215" name="Google Shape;215;p34"/>
          <p:cNvPicPr preferRelativeResize="0"/>
          <p:nvPr/>
        </p:nvPicPr>
        <p:blipFill rotWithShape="1">
          <a:blip r:embed="rId3">
            <a:alphaModFix/>
          </a:blip>
          <a:srcRect/>
          <a:stretch/>
        </p:blipFill>
        <p:spPr>
          <a:xfrm>
            <a:off x="5150650" y="1678288"/>
            <a:ext cx="3677650" cy="245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35"/>
          <p:cNvSpPr txBox="1"/>
          <p:nvPr/>
        </p:nvSpPr>
        <p:spPr>
          <a:xfrm>
            <a:off x="1060191" y="387808"/>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UN POCO DE HISTORIA...</a:t>
            </a:r>
            <a:endParaRPr sz="3600" b="0" i="1" u="none" strike="noStrike" cap="none">
              <a:solidFill>
                <a:srgbClr val="000000"/>
              </a:solidFill>
              <a:latin typeface="Anton"/>
              <a:ea typeface="Anton"/>
              <a:cs typeface="Anton"/>
              <a:sym typeface="Anton"/>
            </a:endParaRPr>
          </a:p>
        </p:txBody>
      </p:sp>
      <p:sp>
        <p:nvSpPr>
          <p:cNvPr id="222" name="Google Shape;222;p35"/>
          <p:cNvSpPr txBox="1"/>
          <p:nvPr/>
        </p:nvSpPr>
        <p:spPr>
          <a:xfrm>
            <a:off x="392550" y="1452125"/>
            <a:ext cx="8358900" cy="21345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1000"/>
              </a:spcAft>
              <a:buClr>
                <a:srgbClr val="000000"/>
              </a:buClr>
              <a:buSzPts val="1800"/>
              <a:buFont typeface="Arial"/>
              <a:buNone/>
            </a:pPr>
            <a:r>
              <a:rPr lang="es-419" sz="1800" b="0" i="0" u="none" strike="noStrike" cap="none">
                <a:solidFill>
                  <a:srgbClr val="000000"/>
                </a:solidFill>
                <a:latin typeface="Helvetica Neue Light"/>
                <a:ea typeface="Helvetica Neue Light"/>
                <a:cs typeface="Helvetica Neue Light"/>
                <a:sym typeface="Helvetica Neue Light"/>
              </a:rPr>
              <a:t>Finalmente surgen los </a:t>
            </a:r>
            <a:r>
              <a:rPr lang="es-419" sz="1800" b="1" i="0" u="none" strike="noStrike" cap="none">
                <a:solidFill>
                  <a:srgbClr val="000000"/>
                </a:solidFill>
                <a:highlight>
                  <a:srgbClr val="3CEFAB"/>
                </a:highlight>
                <a:latin typeface="Helvetica Neue"/>
                <a:ea typeface="Helvetica Neue"/>
                <a:cs typeface="Helvetica Neue"/>
                <a:sym typeface="Helvetica Neue"/>
              </a:rPr>
              <a:t>lenguajes de alto nivel,</a:t>
            </a:r>
            <a:r>
              <a:rPr lang="es-419" sz="1800" b="0" i="0" u="none" strike="noStrike" cap="none">
                <a:solidFill>
                  <a:srgbClr val="000000"/>
                </a:solidFill>
                <a:latin typeface="Helvetica Neue Light"/>
                <a:ea typeface="Helvetica Neue Light"/>
                <a:cs typeface="Helvetica Neue Light"/>
                <a:sym typeface="Helvetica Neue Light"/>
              </a:rPr>
              <a:t> que suelen utilizar términos en inglés para dictar las órdenes a seguir. Este sería un </a:t>
            </a:r>
            <a:r>
              <a:rPr lang="es-419" sz="1800" b="1" i="0" u="none" strike="noStrike" cap="none">
                <a:solidFill>
                  <a:srgbClr val="000000"/>
                </a:solidFill>
                <a:highlight>
                  <a:srgbClr val="3CEFAB"/>
                </a:highlight>
                <a:latin typeface="Helvetica Neue"/>
                <a:ea typeface="Helvetica Neue"/>
                <a:cs typeface="Helvetica Neue"/>
                <a:sym typeface="Helvetica Neue"/>
              </a:rPr>
              <a:t>proceso intermedio entre el lenguaje de la máquina (binario)</a:t>
            </a:r>
            <a:r>
              <a:rPr lang="es-419" sz="1800" b="0" i="0" u="none" strike="noStrike" cap="none">
                <a:solidFill>
                  <a:srgbClr val="000000"/>
                </a:solidFill>
                <a:latin typeface="Helvetica Neue Light"/>
                <a:ea typeface="Helvetica Neue Light"/>
                <a:cs typeface="Helvetica Neue Light"/>
                <a:sym typeface="Helvetica Neue Light"/>
              </a:rPr>
              <a:t> y el </a:t>
            </a:r>
            <a:r>
              <a:rPr lang="es-419" sz="1800" b="1" i="0" u="none" strike="noStrike" cap="none">
                <a:solidFill>
                  <a:srgbClr val="000000"/>
                </a:solidFill>
                <a:highlight>
                  <a:srgbClr val="3CEFAB"/>
                </a:highlight>
                <a:latin typeface="Helvetica Neue"/>
                <a:ea typeface="Helvetica Neue"/>
                <a:cs typeface="Helvetica Neue"/>
                <a:sym typeface="Helvetica Neue"/>
              </a:rPr>
              <a:t>“código fuente” (proceso por compilador o intérprete)</a:t>
            </a:r>
            <a:r>
              <a:rPr lang="es-419" sz="1800" b="0" i="0" u="none" strike="noStrike" cap="none">
                <a:solidFill>
                  <a:srgbClr val="000000"/>
                </a:solidFill>
                <a:highlight>
                  <a:srgbClr val="3CEFAB"/>
                </a:highlight>
                <a:latin typeface="Helvetica Neue Light"/>
                <a:ea typeface="Helvetica Neue Light"/>
                <a:cs typeface="Helvetica Neue Light"/>
                <a:sym typeface="Helvetica Neue Light"/>
              </a:rPr>
              <a:t>.</a:t>
            </a:r>
            <a:endParaRPr sz="1800" b="0" i="0" u="none" strike="noStrike" cap="none">
              <a:solidFill>
                <a:srgbClr val="000000"/>
              </a:solidFill>
              <a:highlight>
                <a:srgbClr val="3CEFAB"/>
              </a:highlight>
              <a:latin typeface="Helvetica Neue Light"/>
              <a:ea typeface="Helvetica Neue Light"/>
              <a:cs typeface="Helvetica Neue Light"/>
              <a:sym typeface="Helvetica Neue Light"/>
            </a:endParaRPr>
          </a:p>
        </p:txBody>
      </p:sp>
      <p:pic>
        <p:nvPicPr>
          <p:cNvPr id="223" name="Google Shape;223;p35"/>
          <p:cNvPicPr preferRelativeResize="0"/>
          <p:nvPr/>
        </p:nvPicPr>
        <p:blipFill rotWithShape="1">
          <a:blip r:embed="rId3">
            <a:alphaModFix/>
          </a:blip>
          <a:srcRect/>
          <a:stretch/>
        </p:blipFill>
        <p:spPr>
          <a:xfrm>
            <a:off x="3791275" y="3391225"/>
            <a:ext cx="1542725" cy="1542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7"/>
        <p:cNvGrpSpPr/>
        <p:nvPr/>
      </p:nvGrpSpPr>
      <p:grpSpPr>
        <a:xfrm>
          <a:off x="0" y="0"/>
          <a:ext cx="0" cy="0"/>
          <a:chOff x="0" y="0"/>
          <a:chExt cx="0" cy="0"/>
        </a:xfrm>
      </p:grpSpPr>
      <p:sp>
        <p:nvSpPr>
          <p:cNvPr id="228" name="Google Shape;228;p36"/>
          <p:cNvSpPr txBox="1"/>
          <p:nvPr/>
        </p:nvSpPr>
        <p:spPr>
          <a:xfrm>
            <a:off x="1060191" y="374733"/>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000000"/>
                </a:solidFill>
                <a:latin typeface="Anton"/>
                <a:ea typeface="Anton"/>
                <a:cs typeface="Anton"/>
                <a:sym typeface="Anton"/>
              </a:rPr>
              <a:t>¿CUÁLES SON LOS MÁS CONOCIDOS?</a:t>
            </a:r>
            <a:endParaRPr sz="3600" b="0" i="1" u="none" strike="noStrike" cap="none">
              <a:solidFill>
                <a:srgbClr val="000000"/>
              </a:solidFill>
              <a:latin typeface="Anton"/>
              <a:ea typeface="Anton"/>
              <a:cs typeface="Anton"/>
              <a:sym typeface="Anton"/>
            </a:endParaRPr>
          </a:p>
        </p:txBody>
      </p:sp>
      <p:pic>
        <p:nvPicPr>
          <p:cNvPr id="230" name="Google Shape;230;p36"/>
          <p:cNvPicPr preferRelativeResize="0"/>
          <p:nvPr/>
        </p:nvPicPr>
        <p:blipFill rotWithShape="1">
          <a:blip r:embed="rId3">
            <a:alphaModFix/>
          </a:blip>
          <a:srcRect/>
          <a:stretch/>
        </p:blipFill>
        <p:spPr>
          <a:xfrm>
            <a:off x="477350" y="1594629"/>
            <a:ext cx="1090900" cy="1090900"/>
          </a:xfrm>
          <a:prstGeom prst="rect">
            <a:avLst/>
          </a:prstGeom>
          <a:noFill/>
          <a:ln>
            <a:noFill/>
          </a:ln>
        </p:spPr>
      </p:pic>
      <p:pic>
        <p:nvPicPr>
          <p:cNvPr id="231" name="Google Shape;231;p36"/>
          <p:cNvPicPr preferRelativeResize="0"/>
          <p:nvPr/>
        </p:nvPicPr>
        <p:blipFill rotWithShape="1">
          <a:blip r:embed="rId4">
            <a:alphaModFix/>
          </a:blip>
          <a:srcRect/>
          <a:stretch/>
        </p:blipFill>
        <p:spPr>
          <a:xfrm>
            <a:off x="2728875" y="1543475"/>
            <a:ext cx="1552717" cy="989100"/>
          </a:xfrm>
          <a:prstGeom prst="rect">
            <a:avLst/>
          </a:prstGeom>
          <a:noFill/>
          <a:ln>
            <a:noFill/>
          </a:ln>
        </p:spPr>
      </p:pic>
      <p:pic>
        <p:nvPicPr>
          <p:cNvPr id="232" name="Google Shape;232;p36"/>
          <p:cNvPicPr preferRelativeResize="0"/>
          <p:nvPr/>
        </p:nvPicPr>
        <p:blipFill rotWithShape="1">
          <a:blip r:embed="rId5">
            <a:alphaModFix/>
          </a:blip>
          <a:srcRect/>
          <a:stretch/>
        </p:blipFill>
        <p:spPr>
          <a:xfrm>
            <a:off x="4894963" y="1363825"/>
            <a:ext cx="1348400" cy="1348400"/>
          </a:xfrm>
          <a:prstGeom prst="rect">
            <a:avLst/>
          </a:prstGeom>
          <a:noFill/>
          <a:ln>
            <a:noFill/>
          </a:ln>
        </p:spPr>
      </p:pic>
      <p:pic>
        <p:nvPicPr>
          <p:cNvPr id="233" name="Google Shape;233;p36"/>
          <p:cNvPicPr preferRelativeResize="0"/>
          <p:nvPr/>
        </p:nvPicPr>
        <p:blipFill rotWithShape="1">
          <a:blip r:embed="rId6">
            <a:alphaModFix/>
          </a:blip>
          <a:srcRect/>
          <a:stretch/>
        </p:blipFill>
        <p:spPr>
          <a:xfrm>
            <a:off x="7490650" y="1567925"/>
            <a:ext cx="1019300" cy="1144300"/>
          </a:xfrm>
          <a:prstGeom prst="rect">
            <a:avLst/>
          </a:prstGeom>
          <a:noFill/>
          <a:ln>
            <a:noFill/>
          </a:ln>
        </p:spPr>
      </p:pic>
      <p:pic>
        <p:nvPicPr>
          <p:cNvPr id="234" name="Google Shape;234;p36"/>
          <p:cNvPicPr preferRelativeResize="0"/>
          <p:nvPr/>
        </p:nvPicPr>
        <p:blipFill rotWithShape="1">
          <a:blip r:embed="rId7">
            <a:alphaModFix/>
          </a:blip>
          <a:srcRect l="26038" r="23653"/>
          <a:stretch/>
        </p:blipFill>
        <p:spPr>
          <a:xfrm>
            <a:off x="1568250" y="3073475"/>
            <a:ext cx="1090900" cy="1214350"/>
          </a:xfrm>
          <a:prstGeom prst="rect">
            <a:avLst/>
          </a:prstGeom>
          <a:noFill/>
          <a:ln>
            <a:noFill/>
          </a:ln>
        </p:spPr>
      </p:pic>
      <p:pic>
        <p:nvPicPr>
          <p:cNvPr id="235" name="Google Shape;235;p36"/>
          <p:cNvPicPr preferRelativeResize="0"/>
          <p:nvPr/>
        </p:nvPicPr>
        <p:blipFill rotWithShape="1">
          <a:blip r:embed="rId8">
            <a:alphaModFix/>
          </a:blip>
          <a:srcRect/>
          <a:stretch/>
        </p:blipFill>
        <p:spPr>
          <a:xfrm>
            <a:off x="3743963" y="3171000"/>
            <a:ext cx="1090900" cy="1090900"/>
          </a:xfrm>
          <a:prstGeom prst="rect">
            <a:avLst/>
          </a:prstGeom>
          <a:noFill/>
          <a:ln>
            <a:noFill/>
          </a:ln>
        </p:spPr>
      </p:pic>
      <p:pic>
        <p:nvPicPr>
          <p:cNvPr id="236" name="Google Shape;236;p36"/>
          <p:cNvPicPr preferRelativeResize="0"/>
          <p:nvPr/>
        </p:nvPicPr>
        <p:blipFill rotWithShape="1">
          <a:blip r:embed="rId9">
            <a:alphaModFix/>
          </a:blip>
          <a:srcRect/>
          <a:stretch/>
        </p:blipFill>
        <p:spPr>
          <a:xfrm>
            <a:off x="5919675" y="3206800"/>
            <a:ext cx="1019300" cy="10193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1643</Words>
  <Application>Microsoft Office PowerPoint</Application>
  <PresentationFormat>Presentación en pantalla (16:9)</PresentationFormat>
  <Paragraphs>194</Paragraphs>
  <Slides>49</Slides>
  <Notes>49</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49</vt:i4>
      </vt:variant>
    </vt:vector>
  </HeadingPairs>
  <TitlesOfParts>
    <vt:vector size="60" baseType="lpstr">
      <vt:lpstr>Helvetica Neue</vt:lpstr>
      <vt:lpstr>Lato</vt:lpstr>
      <vt:lpstr>Helvetica Neue Light</vt:lpstr>
      <vt:lpstr>Didact Gothic</vt:lpstr>
      <vt:lpstr>Anton</vt:lpstr>
      <vt:lpstr>Calibri</vt:lpstr>
      <vt:lpstr>Nixie One</vt:lpstr>
      <vt:lpstr>Lato Light</vt:lpstr>
      <vt:lpstr>Arial</vt:lpstr>
      <vt:lpstr>Simple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Richard lozano</cp:lastModifiedBy>
  <cp:revision>4</cp:revision>
  <dcterms:modified xsi:type="dcterms:W3CDTF">2022-09-29T18:34:43Z</dcterms:modified>
</cp:coreProperties>
</file>